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0" r:id="rId2"/>
    <p:sldMasterId id="2147483723" r:id="rId3"/>
    <p:sldMasterId id="2147483697" r:id="rId4"/>
  </p:sldMasterIdLst>
  <p:notesMasterIdLst>
    <p:notesMasterId r:id="rId21"/>
  </p:notesMasterIdLst>
  <p:handoutMasterIdLst>
    <p:handoutMasterId r:id="rId22"/>
  </p:handoutMasterIdLst>
  <p:sldIdLst>
    <p:sldId id="330" r:id="rId5"/>
    <p:sldId id="358" r:id="rId6"/>
    <p:sldId id="342" r:id="rId7"/>
    <p:sldId id="343" r:id="rId8"/>
    <p:sldId id="360" r:id="rId9"/>
    <p:sldId id="332" r:id="rId10"/>
    <p:sldId id="333" r:id="rId11"/>
    <p:sldId id="335" r:id="rId12"/>
    <p:sldId id="336" r:id="rId13"/>
    <p:sldId id="337" r:id="rId14"/>
    <p:sldId id="338" r:id="rId15"/>
    <p:sldId id="339" r:id="rId16"/>
    <p:sldId id="340" r:id="rId17"/>
    <p:sldId id="334" r:id="rId18"/>
    <p:sldId id="349" r:id="rId19"/>
    <p:sldId id="361" r:id="rId20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3" autoAdjust="0"/>
    <p:restoredTop sz="95952" autoAdjust="0"/>
  </p:normalViewPr>
  <p:slideViewPr>
    <p:cSldViewPr>
      <p:cViewPr varScale="1">
        <p:scale>
          <a:sx n="89" d="100"/>
          <a:sy n="89" d="100"/>
        </p:scale>
        <p:origin x="1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52"/>
    </p:cViewPr>
  </p:sorterViewPr>
  <p:notesViewPr>
    <p:cSldViewPr>
      <p:cViewPr varScale="1">
        <p:scale>
          <a:sx n="78" d="100"/>
          <a:sy n="78" d="100"/>
        </p:scale>
        <p:origin x="4096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587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50" y="1"/>
            <a:ext cx="2945405" cy="49587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436C7B4C-07A6-4AD0-B7D4-D205158243F5}" type="datetimeFigureOut">
              <a:rPr lang="de-CH" smtClean="0"/>
              <a:t>19.05.25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813"/>
            <a:ext cx="2945406" cy="49587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50" y="9430813"/>
            <a:ext cx="2945405" cy="49587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C71C8AD4-C459-4415-8114-93CA87DF024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439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B9960A81-7234-438B-A053-8875C3FBDBE0}" type="datetimeFigureOut">
              <a:rPr lang="en-US" smtClean="0"/>
              <a:pPr/>
              <a:t>5/19/25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8" tIns="47784" rIns="95568" bIns="47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A3C9357F-F40C-4A64-B584-56861F9D9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57F-F40C-4A64-B584-56861F9D99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26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18"/>
            <a:ext cx="4984750" cy="4466350"/>
          </a:xfrm>
        </p:spPr>
        <p:txBody>
          <a:bodyPr/>
          <a:lstStyle/>
          <a:p>
            <a:r>
              <a:rPr lang="en-US" sz="1400">
                <a:latin typeface="Arial" pitchFamily="34" charset="0"/>
              </a:rPr>
              <a:t>LM-</a:t>
            </a:r>
            <a:r>
              <a:rPr lang="en-US" sz="1400" err="1">
                <a:latin typeface="Arial" pitchFamily="34" charset="0"/>
              </a:rPr>
              <a:t>Qualität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betrifft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nicht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nur</a:t>
            </a:r>
            <a:r>
              <a:rPr lang="en-US" sz="1400">
                <a:latin typeface="Arial" pitchFamily="34" charset="0"/>
              </a:rPr>
              <a:t> das LM an </a:t>
            </a:r>
            <a:r>
              <a:rPr lang="en-US" sz="1400" err="1">
                <a:latin typeface="Arial" pitchFamily="34" charset="0"/>
              </a:rPr>
              <a:t>sich</a:t>
            </a:r>
            <a:r>
              <a:rPr lang="en-US" sz="1400">
                <a:latin typeface="Arial" pitchFamily="34" charset="0"/>
              </a:rPr>
              <a:t>, </a:t>
            </a:r>
            <a:r>
              <a:rPr lang="en-US" sz="1400" err="1">
                <a:latin typeface="Arial" pitchFamily="34" charset="0"/>
              </a:rPr>
              <a:t>sondern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auch</a:t>
            </a:r>
            <a:r>
              <a:rPr lang="en-US" sz="1400">
                <a:latin typeface="Arial" pitchFamily="34" charset="0"/>
              </a:rPr>
              <a:t> den </a:t>
            </a:r>
            <a:r>
              <a:rPr lang="en-US" sz="1400" err="1">
                <a:latin typeface="Arial" pitchFamily="34" charset="0"/>
              </a:rPr>
              <a:t>Verzehrsvorgang</a:t>
            </a:r>
            <a:r>
              <a:rPr lang="en-US" sz="1400">
                <a:latin typeface="Arial" pitchFamily="34" charset="0"/>
              </a:rPr>
              <a:t>, </a:t>
            </a:r>
            <a:r>
              <a:rPr lang="en-US" sz="1400" err="1">
                <a:latin typeface="Arial" pitchFamily="34" charset="0"/>
              </a:rPr>
              <a:t>Verdauung</a:t>
            </a:r>
            <a:r>
              <a:rPr lang="en-US" sz="1400">
                <a:latin typeface="Arial" pitchFamily="34" charset="0"/>
              </a:rPr>
              <a:t> und das </a:t>
            </a:r>
            <a:r>
              <a:rPr lang="en-US" sz="1400" err="1">
                <a:latin typeface="Arial" pitchFamily="34" charset="0"/>
              </a:rPr>
              <a:t>allgemeine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Wohlbefinden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nach</a:t>
            </a:r>
            <a:r>
              <a:rPr lang="en-US" sz="1400">
                <a:latin typeface="Arial" pitchFamily="34" charset="0"/>
              </a:rPr>
              <a:t> </a:t>
            </a:r>
            <a:r>
              <a:rPr lang="en-US" sz="1400" err="1">
                <a:latin typeface="Arial" pitchFamily="34" charset="0"/>
              </a:rPr>
              <a:t>dem</a:t>
            </a:r>
            <a:r>
              <a:rPr lang="en-US" sz="1400">
                <a:latin typeface="Arial" pitchFamily="34" charset="0"/>
              </a:rPr>
              <a:t> Essen/</a:t>
            </a:r>
            <a:r>
              <a:rPr lang="en-US" sz="1400" err="1">
                <a:latin typeface="Arial" pitchFamily="34" charset="0"/>
              </a:rPr>
              <a:t>Trinken</a:t>
            </a:r>
            <a:r>
              <a:rPr lang="en-US" sz="140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21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567EE-A49E-4194-AA07-C716B5971AAC}" type="slidenum">
              <a:rPr lang="de-DE"/>
              <a:pPr/>
              <a:t>13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75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CAF3-D4C0-46D5-B687-95042CA158BF}" type="slidenum">
              <a:rPr lang="de-DE"/>
              <a:pPr/>
              <a:t>14</a:t>
            </a:fld>
            <a:endParaRPr lang="de-D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altLang="zh-CN" sz="1400"/>
              <a:t>Zu den besprochenen Verfahren gehören Zerkleinerung, Homogenisieren, Emulgieren, Filtration, Fermentation, Sterilisieren, Pasteurisieren, Trocknen, Membranverfahren, Verpacken und aseptische Abfüllung</a:t>
            </a:r>
            <a:r>
              <a:rPr lang="en-GB" altLang="zh-CN" sz="1400"/>
              <a:t> </a:t>
            </a:r>
            <a:endParaRPr lang="de-DE" sz="1400"/>
          </a:p>
          <a:p>
            <a:pPr eaLnBrk="1" hangingPunct="1"/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95794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357F-F40C-4A64-B584-56861F9D99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CAF3-D4C0-46D5-B687-95042CA158BF}" type="slidenum">
              <a:rPr lang="de-DE"/>
              <a:pPr/>
              <a:t>2</a:t>
            </a:fld>
            <a:endParaRPr lang="de-D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altLang="zh-CN" sz="1400"/>
              <a:t>Zu den besprochenen Verfahren gehören Zerkleinerung, Homogenisieren, Emulgieren, Filtration, Fermentation, Sterilisieren, Pasteurisieren, Trocknen, Membranverfahren, Verpacken und aseptische Abfüllung</a:t>
            </a:r>
            <a:r>
              <a:rPr lang="en-GB" altLang="zh-CN" sz="1400"/>
              <a:t> </a:t>
            </a:r>
            <a:endParaRPr lang="de-DE" sz="1400"/>
          </a:p>
          <a:p>
            <a:pPr eaLnBrk="1" hangingPunct="1"/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9288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29942-39B3-4DC5-B03F-8EF6052FD40A}" type="slidenum">
              <a:rPr lang="de-DE"/>
              <a:pPr/>
              <a:t>3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75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29942-39B3-4DC5-B03F-8EF6052FD40A}" type="slidenum">
              <a:rPr lang="de-DE"/>
              <a:pPr/>
              <a:t>4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9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CAF3-D4C0-46D5-B687-95042CA158BF}" type="slidenum">
              <a:rPr lang="de-DE"/>
              <a:pPr/>
              <a:t>6</a:t>
            </a:fld>
            <a:endParaRPr lang="de-DE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altLang="zh-CN" sz="1400"/>
              <a:t>Zu den besprochenen Verfahren gehören Zerkleinerung, Homogenisieren, Emulgieren, Filtration, Fermentation, Sterilisieren, Pasteurisieren, Trocknen, Membranverfahren, Verpacken und aseptische Abfüllung</a:t>
            </a:r>
            <a:r>
              <a:rPr lang="en-GB" altLang="zh-CN" sz="1400"/>
              <a:t> </a:t>
            </a:r>
            <a:endParaRPr lang="de-DE" sz="1400"/>
          </a:p>
          <a:p>
            <a:pPr eaLnBrk="1" hangingPunct="1"/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60122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4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3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35E4F-AADF-455D-9DC3-DFAD3283FD9A}" type="slidenum">
              <a:rPr lang="de-DE"/>
              <a:pPr/>
              <a:t>10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3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769DE-DAA8-482C-8991-B8650E1BC1E8}" type="slidenum">
              <a:rPr lang="de-DE"/>
              <a:pPr/>
              <a:t>11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z="1500" b="1"/>
              <a:t>chronisch</a:t>
            </a:r>
            <a:r>
              <a:rPr lang="de-DE" sz="1500"/>
              <a:t> : kennzeichnet sich durch langsam entwickelnde oder lang andauernde Erkrankungen.</a:t>
            </a:r>
          </a:p>
        </p:txBody>
      </p:sp>
    </p:spTree>
    <p:extLst>
      <p:ext uri="{BB962C8B-B14F-4D97-AF65-F5344CB8AC3E}">
        <p14:creationId xmlns:p14="http://schemas.microsoft.com/office/powerpoint/2010/main" val="378693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938976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484912"/>
            <a:ext cx="21336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84912"/>
            <a:ext cx="4572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412904"/>
            <a:ext cx="2133600" cy="400472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412904"/>
            <a:ext cx="457200" cy="400472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180975"/>
            <a:ext cx="7793037" cy="873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9700" y="1470025"/>
            <a:ext cx="8815388" cy="46624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71A7-A8B0-4783-8ED4-EA3042D79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669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484912"/>
            <a:ext cx="2133600" cy="328464"/>
          </a:xfrm>
        </p:spPr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484912"/>
            <a:ext cx="457200" cy="328464"/>
          </a:xfrm>
        </p:spPr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ym typeface="Symbol" pitchFamily="18" charset="2"/>
              </a:rPr>
              <a:t>Copyright  I. Blank 2023</a:t>
            </a:r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1 - Water 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484912"/>
            <a:ext cx="21336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/>
              <a:t>Module 1 - Water content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84912"/>
            <a:ext cx="4572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extLst/>
          </a:lstStyle>
          <a:p>
            <a:fld id="{3EF24097-682E-4941-871A-80EA7DEA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ym typeface="Symbol" pitchFamily="18" charset="2"/>
              </a:rPr>
              <a:t>Copyright  I. Blank 2025</a:t>
            </a: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98240" y="6484912"/>
            <a:ext cx="2133600" cy="328464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EPFL, SS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6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3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FDCF-E8A8-4ADE-8A09-68836F8413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7164288" y="42863"/>
            <a:ext cx="19344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5530-D6A5-4D30-8B82-42FF3F957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138988" y="42863"/>
            <a:ext cx="19597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1 - Water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712F-48DE-4840-BC8C-BA6849746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7138988" y="42863"/>
            <a:ext cx="1959767" cy="276999"/>
          </a:xfrm>
          <a:prstGeom prst="rect">
            <a:avLst/>
          </a:prstGeom>
          <a:noFill/>
          <a:ln w="254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ym typeface="Symbol" pitchFamily="18" charset="2"/>
              </a:rPr>
              <a:t>Copyright  I. Blank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9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Chemistry of Food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1118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Master semester 2: EPF Lausanne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Molecular &amp; Biological Chemistry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Chemical Engineering &amp; Biotechnology</a:t>
            </a:r>
          </a:p>
          <a:p>
            <a:endParaRPr lang="en-US" dirty="0"/>
          </a:p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Imre</a:t>
            </a:r>
            <a:r>
              <a:rPr lang="en-US" dirty="0"/>
              <a:t> Blank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6484912"/>
            <a:ext cx="457200" cy="328464"/>
          </a:xfrm>
          <a:prstGeom prst="rect">
            <a:avLst/>
          </a:prstGeom>
        </p:spPr>
        <p:txBody>
          <a:bodyPr/>
          <a:lstStyle/>
          <a:p>
            <a:fld id="{3EF24097-682E-4941-871A-80EA7DEA1F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8084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2E46F-DA96-4ABB-859E-B8BEDB55A421}" type="slidenum">
              <a:rPr lang="en-GB"/>
              <a:pPr/>
              <a:t>10</a:t>
            </a:fld>
            <a:endParaRPr lang="en-GB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082502" y="1455738"/>
            <a:ext cx="1905322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Raw materials</a:t>
            </a: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7004621" y="1455738"/>
            <a:ext cx="1959867" cy="762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Food products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032680" y="2425700"/>
            <a:ext cx="23871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sz="1600"/>
              <a:t>Quality</a:t>
            </a:r>
          </a:p>
          <a:p>
            <a:pPr marL="174625" indent="-174625"/>
            <a:r>
              <a:rPr lang="de-DE" sz="1600"/>
              <a:t>	Microbial safety</a:t>
            </a:r>
          </a:p>
          <a:p>
            <a:pPr marL="174625" indent="-174625"/>
            <a:r>
              <a:rPr lang="de-DE" sz="1600"/>
              <a:t>	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Macro constituents</a:t>
            </a:r>
          </a:p>
          <a:p>
            <a:pPr marL="174625" indent="-174625"/>
            <a:r>
              <a:rPr lang="de-DE" sz="1600"/>
              <a:t>	Starch, carbohydrates</a:t>
            </a:r>
          </a:p>
          <a:p>
            <a:pPr marL="174625" indent="-174625"/>
            <a:r>
              <a:rPr lang="de-DE" sz="1600"/>
              <a:t>	Fibres</a:t>
            </a:r>
          </a:p>
          <a:p>
            <a:pPr marL="174625" indent="-174625"/>
            <a:r>
              <a:rPr lang="de-DE" sz="1600"/>
              <a:t>	Proteines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Micro constituents</a:t>
            </a:r>
          </a:p>
          <a:p>
            <a:pPr marL="174625" indent="-174625"/>
            <a:r>
              <a:rPr lang="de-DE" sz="1600"/>
              <a:t>	Essentiel amino acids</a:t>
            </a:r>
          </a:p>
          <a:p>
            <a:pPr marL="174625" indent="-174625"/>
            <a:r>
              <a:rPr lang="de-DE" sz="1600"/>
              <a:t>	Vitamines, PUFAs</a:t>
            </a:r>
          </a:p>
          <a:p>
            <a:pPr marL="174625" indent="-174625"/>
            <a:r>
              <a:rPr lang="de-DE" sz="1600"/>
              <a:t>	Bioactive components</a:t>
            </a:r>
          </a:p>
          <a:p>
            <a:pPr marL="174625" indent="-174625"/>
            <a:r>
              <a:rPr lang="de-DE" sz="1600"/>
              <a:t>	Minerals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3774305" y="2425700"/>
            <a:ext cx="302994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sz="1600"/>
              <a:t>Work safety</a:t>
            </a:r>
          </a:p>
          <a:p>
            <a:pPr marL="174625" indent="-174625"/>
            <a:r>
              <a:rPr lang="de-DE" sz="1600"/>
              <a:t>	Health risks</a:t>
            </a:r>
          </a:p>
          <a:p>
            <a:pPr marL="174625" indent="-174625"/>
            <a:r>
              <a:rPr lang="de-DE" sz="1600"/>
              <a:t>	Transport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Economical feasibility</a:t>
            </a:r>
          </a:p>
          <a:p>
            <a:pPr marL="174625" indent="-174625"/>
            <a:r>
              <a:rPr lang="de-DE" sz="1600"/>
              <a:t>	Production</a:t>
            </a:r>
          </a:p>
          <a:p>
            <a:pPr marL="174625" indent="-174625"/>
            <a:r>
              <a:rPr lang="de-DE" sz="1600"/>
              <a:t>	Cost, affordability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Food quality</a:t>
            </a:r>
          </a:p>
          <a:p>
            <a:pPr marL="174625" indent="-174625"/>
            <a:r>
              <a:rPr lang="de-DE" sz="1600"/>
              <a:t>	Nutrition (keep, release)</a:t>
            </a:r>
          </a:p>
          <a:p>
            <a:pPr marL="174625" indent="-174625"/>
            <a:r>
              <a:rPr lang="de-DE" sz="1600"/>
              <a:t>	Aroma, taste, texture, colour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Food safety</a:t>
            </a:r>
          </a:p>
          <a:p>
            <a:pPr marL="174625" indent="-174625"/>
            <a:r>
              <a:rPr lang="de-DE" sz="1600"/>
              <a:t>	Microbial state</a:t>
            </a:r>
          </a:p>
          <a:p>
            <a:pPr marL="174625" indent="-174625"/>
            <a:r>
              <a:rPr lang="de-DE" sz="1600"/>
              <a:t>	Allergenes, toxines</a:t>
            </a:r>
          </a:p>
          <a:p>
            <a:pPr marL="174625" indent="-174625"/>
            <a:r>
              <a:rPr lang="de-DE" sz="1600"/>
              <a:t>	Packaging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7023546" y="2425700"/>
            <a:ext cx="18966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buFontTx/>
              <a:buChar char="•"/>
            </a:pPr>
            <a:r>
              <a:rPr lang="de-DE" sz="1600"/>
              <a:t>Quality</a:t>
            </a:r>
          </a:p>
          <a:p>
            <a:pPr marL="174625" indent="-174625"/>
            <a:r>
              <a:rPr lang="de-DE" sz="1600"/>
              <a:t>	Pleasure</a:t>
            </a:r>
          </a:p>
          <a:p>
            <a:pPr marL="174625" indent="-174625"/>
            <a:r>
              <a:rPr lang="de-DE" sz="1600"/>
              <a:t>	Nutritional value</a:t>
            </a:r>
          </a:p>
          <a:p>
            <a:pPr marL="174625" indent="-174625"/>
            <a:r>
              <a:rPr lang="de-DE" sz="1600"/>
              <a:t>	Convenience</a:t>
            </a:r>
          </a:p>
          <a:p>
            <a:pPr marL="174625" indent="-174625"/>
            <a:endParaRPr lang="de-DE" sz="1600"/>
          </a:p>
          <a:p>
            <a:pPr marL="174625" indent="-174625">
              <a:buFontTx/>
              <a:buChar char="•"/>
            </a:pPr>
            <a:r>
              <a:rPr lang="de-DE" sz="1600"/>
              <a:t>Shelf life</a:t>
            </a:r>
          </a:p>
          <a:p>
            <a:pPr marL="174625" indent="-174625"/>
            <a:r>
              <a:rPr lang="de-DE" sz="1600"/>
              <a:t>	Storage</a:t>
            </a:r>
          </a:p>
          <a:p>
            <a:pPr marL="174625" indent="-174625"/>
            <a:r>
              <a:rPr lang="de-DE" sz="1600"/>
              <a:t>	(time, climate)</a:t>
            </a:r>
          </a:p>
          <a:p>
            <a:pPr marL="174625" indent="-174625"/>
            <a:r>
              <a:rPr lang="de-DE" sz="1600"/>
              <a:t>	Deterioration</a:t>
            </a:r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>
            <a:off x="3347864" y="1316038"/>
            <a:ext cx="3224386" cy="1027112"/>
          </a:xfrm>
          <a:custGeom>
            <a:avLst/>
            <a:gdLst>
              <a:gd name="T0" fmla="*/ 3026568 w 21600"/>
              <a:gd name="T1" fmla="*/ 0 h 21600"/>
              <a:gd name="T2" fmla="*/ 0 w 21600"/>
              <a:gd name="T3" fmla="*/ 513556 h 21600"/>
              <a:gd name="T4" fmla="*/ 3026568 w 21600"/>
              <a:gd name="T5" fmla="*/ 1027112 h 21600"/>
              <a:gd name="T6" fmla="*/ 4035425 w 21600"/>
              <a:gd name="T7" fmla="*/ 5135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Processes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de-DE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Food processing: From farm to fork</a:t>
            </a:r>
            <a:endParaRPr lang="en-GB" sz="28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757157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DCFD1-0F99-4326-B554-B835908A204A}" type="slidenum">
              <a:rPr lang="en-GB"/>
              <a:pPr/>
              <a:t>11</a:t>
            </a:fld>
            <a:endParaRPr lang="en-GB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032133" y="3170583"/>
            <a:ext cx="1858561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Adequate essential nutrients to prevent deficiency diseases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022214" y="4663882"/>
            <a:ext cx="1849583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Vitamin A&amp;D in milk </a:t>
            </a:r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Iodine in salt </a:t>
            </a:r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929312" y="3170583"/>
            <a:ext cx="1998762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Added nutrients to  promote health and quality lifespan, and prevent chronic diseases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942959" y="4663882"/>
            <a:ext cx="2015591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endParaRPr lang="en-US" sz="1600"/>
          </a:p>
          <a:p>
            <a:pPr marL="176213" indent="-176213" eaLnBrk="1" hangingPunct="1">
              <a:buFontTx/>
              <a:buChar char="•"/>
            </a:pPr>
            <a:endParaRPr lang="en-US" sz="160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Pro-/</a:t>
            </a:r>
            <a:r>
              <a:rPr lang="en-US" sz="1600" b="0" err="1"/>
              <a:t>Prebiotics</a:t>
            </a: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Sterols/</a:t>
            </a:r>
            <a:r>
              <a:rPr lang="en-US" sz="1600" b="0" err="1"/>
              <a:t>stanols</a:t>
            </a: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DHA</a:t>
            </a:r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94730" y="2156917"/>
            <a:ext cx="25971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Addressing population need </a:t>
            </a:r>
          </a:p>
          <a:p>
            <a:pPr algn="ctr" eaLnBrk="1" hangingPunct="1"/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Public Health Approach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327821" y="2156917"/>
            <a:ext cx="2900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Addressing subpopulation need </a:t>
            </a:r>
          </a:p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Targeted approach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037782" y="4663882"/>
            <a:ext cx="2070721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r>
              <a:rPr lang="en-US" sz="1600" b="0"/>
              <a:t>Tailored foods : combination of nutrients with proven efficacy to mitigate disease or prevent its onset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559550" y="2156917"/>
            <a:ext cx="25574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Addressing individual need</a:t>
            </a:r>
          </a:p>
          <a:p>
            <a:pPr algn="ctr" eaLnBrk="1" hangingPunct="1"/>
            <a:r>
              <a:rPr lang="en-US" sz="1600" b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Individualized approach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020272" y="3170583"/>
            <a:ext cx="2088232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Optimal nutrition based on sophisticated biomarkers and/or genetic profiling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816850" y="1556792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Future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025838" y="4690870"/>
            <a:ext cx="1554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Examples: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657972" y="1581944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NOW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948960" y="3170583"/>
            <a:ext cx="1911449" cy="132562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CC99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/>
            <a:r>
              <a:rPr lang="en-US" sz="1600" b="0"/>
              <a:t>Reduced amount of certain nutrients to prevent certain disease risks</a:t>
            </a:r>
            <a:br>
              <a:rPr lang="en-US" sz="1600" b="0"/>
            </a:br>
            <a:r>
              <a:rPr lang="en-US" sz="1600" b="0"/>
              <a:t>(CVD, diabetes...)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934872" y="4665470"/>
            <a:ext cx="1936079" cy="157184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8DC5AA"/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Low fat</a:t>
            </a:r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Low sugar</a:t>
            </a:r>
          </a:p>
          <a:p>
            <a:pPr marL="176213" indent="-176213" eaLnBrk="1" hangingPunct="1">
              <a:buFontTx/>
              <a:buChar char="•"/>
            </a:pPr>
            <a:r>
              <a:rPr lang="en-US" sz="1600" b="0"/>
              <a:t>Low salt </a:t>
            </a:r>
          </a:p>
          <a:p>
            <a:pPr marL="176213" indent="-176213" eaLnBrk="1" hangingPunct="1">
              <a:buFontTx/>
              <a:buChar char="•"/>
            </a:pPr>
            <a:endParaRPr lang="en-US" sz="1600" b="0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5292551" y="1636167"/>
            <a:ext cx="2663825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77FAF"/>
          </a:solidFill>
          <a:ln w="9525">
            <a:solidFill>
              <a:srgbClr val="C77FA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1116087" y="1636167"/>
            <a:ext cx="2663825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77FAF"/>
          </a:solidFill>
          <a:ln w="9525">
            <a:solidFill>
              <a:srgbClr val="C77FA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1435608" y="274638"/>
            <a:ext cx="77083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tabLst>
                <a:tab pos="3997325" algn="l"/>
              </a:tabLst>
            </a:pPr>
            <a:r>
              <a:rPr lang="en-US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Changes in nutritional needs</a:t>
            </a:r>
          </a:p>
        </p:txBody>
      </p:sp>
      <p:sp>
        <p:nvSpPr>
          <p:cNvPr id="22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43947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1130278" y="4365625"/>
            <a:ext cx="7344742" cy="1871687"/>
          </a:xfrm>
          <a:prstGeom prst="rect">
            <a:avLst/>
          </a:prstGeom>
          <a:solidFill>
            <a:srgbClr val="99CC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11" name="Rectangle 7"/>
          <p:cNvSpPr>
            <a:spLocks noChangeArrowheads="1"/>
          </p:cNvSpPr>
          <p:nvPr/>
        </p:nvSpPr>
        <p:spPr bwMode="auto">
          <a:xfrm>
            <a:off x="1130278" y="1196752"/>
            <a:ext cx="7344742" cy="1295623"/>
          </a:xfrm>
          <a:prstGeom prst="rect">
            <a:avLst/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1130278" y="2492375"/>
            <a:ext cx="7344742" cy="1873250"/>
          </a:xfrm>
          <a:prstGeom prst="rect">
            <a:avLst/>
          </a:prstGeom>
          <a:solidFill>
            <a:srgbClr val="99FF99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1058270" y="1245362"/>
            <a:ext cx="7561213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Organoleptic attributes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</a:t>
            </a:r>
            <a:r>
              <a:rPr lang="en-US" err="1">
                <a:cs typeface="Arial" pitchFamily="34" charset="0"/>
              </a:rPr>
              <a:t>C</a:t>
            </a:r>
            <a:r>
              <a:rPr lang="en-US" b="0" err="1">
                <a:cs typeface="Arial" pitchFamily="34" charset="0"/>
              </a:rPr>
              <a:t>olour</a:t>
            </a:r>
            <a:r>
              <a:rPr lang="en-US" b="0">
                <a:cs typeface="Arial" pitchFamily="34" charset="0"/>
              </a:rPr>
              <a:t>, appearance, texture, juiciness,  </a:t>
            </a:r>
            <a:r>
              <a:rPr lang="en-US" b="0" err="1">
                <a:cs typeface="Arial" pitchFamily="34" charset="0"/>
              </a:rPr>
              <a:t>mouthfeel</a:t>
            </a:r>
            <a:r>
              <a:rPr lang="en-US" b="0">
                <a:cs typeface="Arial" pitchFamily="34" charset="0"/>
              </a:rPr>
              <a:t>, taste, astringency, aroma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Psychological factors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Convenience, price, ease of use, novelty,  attraction, repulsion, addiction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Nutritional value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Calorie content &amp; composition (proteins, essential 	amino acids, vitamins, minerals), high biological activity 	(antioxidants), digestibility, bioavailability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Healthiness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Food components exerting beneficial effects on consumers’ health (probiotics, bacteria, prebiotics, flavonoids, </a:t>
            </a:r>
            <a:r>
              <a:rPr lang="en-US">
                <a:cs typeface="Arial" pitchFamily="34" charset="0"/>
              </a:rPr>
              <a:t> </a:t>
            </a:r>
            <a:r>
              <a:rPr lang="en-US" b="0">
                <a:cs typeface="Arial" pitchFamily="34" charset="0"/>
              </a:rPr>
              <a:t>oligosaccharides,</a:t>
            </a:r>
            <a:r>
              <a:rPr lang="en-US">
                <a:cs typeface="Arial" pitchFamily="34" charset="0"/>
              </a:rPr>
              <a:t> </a:t>
            </a:r>
            <a:r>
              <a:rPr lang="en-US" b="0">
                <a:cs typeface="Arial" pitchFamily="34" charset="0"/>
              </a:rPr>
              <a:t>carotenoids, vitamins, bioactive peptides)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Functionality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Ease of use of several ingredients with regard to processing, dissolution, </a:t>
            </a:r>
            <a:r>
              <a:rPr lang="en-US" b="0" err="1">
                <a:cs typeface="Arial" pitchFamily="34" charset="0"/>
              </a:rPr>
              <a:t>flowability</a:t>
            </a:r>
            <a:endParaRPr lang="en-US" b="0">
              <a:cs typeface="Arial" pitchFamily="34" charset="0"/>
            </a:endParaRP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Stability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Resistance to rapid deterioration, shelf-life (processing, transportation, storage)</a:t>
            </a:r>
          </a:p>
          <a:p>
            <a:pPr>
              <a:spcBef>
                <a:spcPct val="30000"/>
              </a:spcBef>
              <a:tabLst>
                <a:tab pos="717550" algn="l"/>
              </a:tabLst>
            </a:pPr>
            <a:r>
              <a:rPr lang="en-US" u="sng">
                <a:cs typeface="Arial" pitchFamily="34" charset="0"/>
              </a:rPr>
              <a:t>Food safety</a:t>
            </a:r>
            <a:r>
              <a:rPr lang="en-US">
                <a:cs typeface="Arial" pitchFamily="34" charset="0"/>
              </a:rPr>
              <a:t>:</a:t>
            </a:r>
            <a:r>
              <a:rPr lang="en-US" b="0">
                <a:cs typeface="Arial" pitchFamily="34" charset="0"/>
              </a:rPr>
              <a:t> Food-borne toxic compounds, contaminants, </a:t>
            </a:r>
            <a:r>
              <a:rPr lang="en-US" b="0" err="1">
                <a:cs typeface="Arial" pitchFamily="34" charset="0"/>
              </a:rPr>
              <a:t>mycotoxins</a:t>
            </a:r>
            <a:r>
              <a:rPr lang="en-US" b="0">
                <a:cs typeface="Arial" pitchFamily="34" charset="0"/>
              </a:rPr>
              <a:t>, pathogens, </a:t>
            </a:r>
            <a:r>
              <a:rPr lang="en-US" b="0" err="1">
                <a:cs typeface="Arial" pitchFamily="34" charset="0"/>
              </a:rPr>
              <a:t>toxygenic</a:t>
            </a:r>
            <a:r>
              <a:rPr lang="en-US" b="0">
                <a:cs typeface="Arial" pitchFamily="34" charset="0"/>
              </a:rPr>
              <a:t> microorganisms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 rot="16200000">
            <a:off x="6259728" y="3532551"/>
            <a:ext cx="504018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b="0">
                <a:latin typeface="Arial Unicode MS" pitchFamily="34" charset="-128"/>
              </a:rPr>
              <a:t>Objective and subjective concepts</a:t>
            </a:r>
          </a:p>
        </p:txBody>
      </p:sp>
      <p:sp>
        <p:nvSpPr>
          <p:cNvPr id="456713" name="Rectangle 9"/>
          <p:cNvSpPr>
            <a:spLocks noChangeArrowheads="1"/>
          </p:cNvSpPr>
          <p:nvPr/>
        </p:nvSpPr>
        <p:spPr bwMode="auto">
          <a:xfrm>
            <a:off x="3754933" y="6196268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cs typeface="Arial" pitchFamily="34" charset="0"/>
              </a:rPr>
              <a:t>(</a:t>
            </a:r>
            <a:r>
              <a:rPr lang="en-US" sz="1400" b="0" i="1" err="1">
                <a:cs typeface="Arial" pitchFamily="34" charset="0"/>
              </a:rPr>
              <a:t>Giusti</a:t>
            </a:r>
            <a:r>
              <a:rPr lang="en-US" sz="1400" b="0" i="1">
                <a:cs typeface="Arial" pitchFamily="34" charset="0"/>
              </a:rPr>
              <a:t> et al., 2008</a:t>
            </a:r>
            <a:r>
              <a:rPr lang="en-US" sz="1400" b="0">
                <a:cs typeface="Arial" pitchFamily="34" charset="0"/>
              </a:rPr>
              <a:t>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35608" y="274638"/>
            <a:ext cx="77083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tabLst>
                <a:tab pos="3997325" algn="l"/>
              </a:tabLst>
            </a:pPr>
            <a:r>
              <a:rPr lang="en-US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Food properties and Total Food Quality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371A7-A8B0-4783-8ED4-EA3042D798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2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537453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1841D-23FA-4848-BE45-B047337FB781}" type="slidenum">
              <a:rPr lang="en-GB"/>
              <a:pPr/>
              <a:t>13</a:t>
            </a:fld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35608" y="274638"/>
            <a:ext cx="745687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tabLst>
                <a:tab pos="3997325" algn="l"/>
              </a:tabLst>
            </a:pPr>
            <a:r>
              <a:rPr lang="de-DE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Food preservation based on chemical, physical, and biologcal methods</a:t>
            </a:r>
            <a:endParaRPr lang="en-US" sz="28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84995" y="1628800"/>
            <a:ext cx="7085012" cy="4887913"/>
            <a:chOff x="1384995" y="1709439"/>
            <a:chExt cx="7085012" cy="4887913"/>
          </a:xfrm>
        </p:grpSpPr>
        <p:pic>
          <p:nvPicPr>
            <p:cNvPr id="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4995" y="1709439"/>
              <a:ext cx="7085012" cy="488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1406626" y="4607569"/>
              <a:ext cx="1196161" cy="8925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Preservatives</a:t>
              </a:r>
            </a:p>
            <a:p>
              <a:r>
                <a:rPr lang="en-US" sz="1300">
                  <a:latin typeface="Arial" charset="0"/>
                </a:rPr>
                <a:t>Curing</a:t>
              </a:r>
            </a:p>
            <a:p>
              <a:r>
                <a:rPr lang="en-US" sz="1300">
                  <a:latin typeface="Arial" charset="0"/>
                </a:rPr>
                <a:t>Smoking</a:t>
              </a:r>
            </a:p>
            <a:p>
              <a:r>
                <a:rPr lang="en-US" sz="1300">
                  <a:latin typeface="Arial" charset="0"/>
                </a:rPr>
                <a:t>Low pH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1227" y="1727249"/>
              <a:ext cx="160813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Preservation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2608761"/>
              <a:ext cx="1236236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Chemical</a:t>
              </a:r>
            </a:p>
            <a:p>
              <a:pPr algn="ctr"/>
              <a:r>
                <a:rPr lang="en-US"/>
                <a:t>processes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19176" y="2591345"/>
              <a:ext cx="1236236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Physical</a:t>
              </a:r>
            </a:p>
            <a:p>
              <a:pPr algn="ctr"/>
              <a:r>
                <a:rPr lang="en-US"/>
                <a:t>processes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096" y="2591345"/>
              <a:ext cx="1236236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Biological</a:t>
              </a:r>
            </a:p>
            <a:p>
              <a:pPr algn="ctr"/>
              <a:r>
                <a:rPr lang="en-US"/>
                <a:t>processes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272" y="2591345"/>
              <a:ext cx="140294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 Gas,</a:t>
              </a:r>
            </a:p>
            <a:p>
              <a:pPr algn="ctr"/>
              <a:r>
                <a:rPr lang="en-US"/>
                <a:t>atmosphere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6307" y="3734762"/>
              <a:ext cx="1154482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/>
                <a:t> Irradiation</a:t>
              </a:r>
            </a:p>
            <a:p>
              <a:pPr algn="ctr"/>
              <a:endParaRPr lang="en-US" sz="1600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2688443" y="4607569"/>
              <a:ext cx="880369" cy="14927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Water</a:t>
              </a:r>
            </a:p>
            <a:p>
              <a:r>
                <a:rPr lang="en-US" sz="1300">
                  <a:latin typeface="Arial" charset="0"/>
                </a:rPr>
                <a:t>reduction</a:t>
              </a:r>
            </a:p>
            <a:p>
              <a:r>
                <a:rPr lang="en-US" sz="1300">
                  <a:latin typeface="Arial" charset="0"/>
                </a:rPr>
                <a:t>Drying</a:t>
              </a:r>
            </a:p>
            <a:p>
              <a:r>
                <a:rPr lang="en-US" sz="1300">
                  <a:latin typeface="Arial" charset="0"/>
                </a:rPr>
                <a:t>Smoking</a:t>
              </a:r>
            </a:p>
            <a:p>
              <a:r>
                <a:rPr lang="en-US" sz="1300">
                  <a:latin typeface="Arial" charset="0"/>
                </a:rPr>
                <a:t>Salting</a:t>
              </a:r>
            </a:p>
            <a:p>
              <a:r>
                <a:rPr lang="en-US" sz="1300">
                  <a:latin typeface="Arial" charset="0"/>
                </a:rPr>
                <a:t>Curing</a:t>
              </a:r>
            </a:p>
            <a:p>
              <a:r>
                <a:rPr lang="en-US" sz="1300">
                  <a:latin typeface="Arial" charset="0"/>
                </a:rPr>
                <a:t>Sugar</a:t>
              </a: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5408800" y="5183633"/>
              <a:ext cx="1300357" cy="4924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>
                  <a:latin typeface="Arial" charset="0"/>
                </a:rPr>
                <a:t>Lactic acid</a:t>
              </a:r>
            </a:p>
            <a:p>
              <a:pPr algn="ctr"/>
              <a:r>
                <a:rPr lang="en-US" sz="1300">
                  <a:latin typeface="Arial" charset="0"/>
                </a:rPr>
                <a:t>  fermentation  </a:t>
              </a:r>
            </a:p>
          </p:txBody>
        </p:sp>
        <p:sp>
          <p:nvSpPr>
            <p:cNvPr id="25" name="Text Box 63"/>
            <p:cNvSpPr txBox="1">
              <a:spLocks noChangeArrowheads="1"/>
            </p:cNvSpPr>
            <p:nvPr/>
          </p:nvSpPr>
          <p:spPr bwMode="auto">
            <a:xfrm>
              <a:off x="4776675" y="4607569"/>
              <a:ext cx="396262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   </a:t>
              </a: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3649189" y="4607569"/>
              <a:ext cx="1271502" cy="14927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err="1">
                  <a:latin typeface="Arial" charset="0"/>
                </a:rPr>
                <a:t>Pasteuri</a:t>
              </a:r>
              <a:r>
                <a:rPr lang="en-US" sz="1300">
                  <a:latin typeface="Arial" charset="0"/>
                </a:rPr>
                <a:t>-</a:t>
              </a:r>
            </a:p>
            <a:p>
              <a:r>
                <a:rPr lang="en-US" sz="1300" err="1">
                  <a:latin typeface="Arial" charset="0"/>
                </a:rPr>
                <a:t>sation</a:t>
              </a:r>
              <a:endParaRPr lang="en-US" sz="1300">
                <a:latin typeface="Arial" charset="0"/>
              </a:endParaRPr>
            </a:p>
            <a:p>
              <a:r>
                <a:rPr lang="en-US" sz="1300" err="1">
                  <a:latin typeface="Arial" charset="0"/>
                </a:rPr>
                <a:t>Sterilisation</a:t>
              </a:r>
              <a:endParaRPr lang="en-US" sz="1300">
                <a:latin typeface="Arial" charset="0"/>
              </a:endParaRPr>
            </a:p>
            <a:p>
              <a:r>
                <a:rPr lang="en-US" sz="1300">
                  <a:latin typeface="Arial" charset="0"/>
                </a:rPr>
                <a:t>Concentration</a:t>
              </a:r>
            </a:p>
            <a:p>
              <a:r>
                <a:rPr lang="en-US" sz="1300">
                  <a:latin typeface="Arial" charset="0"/>
                </a:rPr>
                <a:t>Baking</a:t>
              </a:r>
            </a:p>
            <a:p>
              <a:r>
                <a:rPr lang="en-US" sz="1300">
                  <a:latin typeface="Arial" charset="0"/>
                </a:rPr>
                <a:t>Cooling</a:t>
              </a:r>
            </a:p>
            <a:p>
              <a:r>
                <a:rPr lang="en-US" sz="1300">
                  <a:latin typeface="Arial" charset="0"/>
                </a:rPr>
                <a:t>Freezing</a:t>
              </a: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4990799" y="4607569"/>
              <a:ext cx="924356" cy="4924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Irradiation</a:t>
              </a:r>
            </a:p>
            <a:p>
              <a:r>
                <a:rPr lang="en-US" sz="1300">
                  <a:latin typeface="Arial" charset="0"/>
                </a:rPr>
                <a:t>(UV,  β, γ)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7211244" y="4607569"/>
              <a:ext cx="1237839" cy="8925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Protective</a:t>
              </a:r>
            </a:p>
            <a:p>
              <a:r>
                <a:rPr lang="en-US" sz="1300">
                  <a:latin typeface="Arial" charset="0"/>
                </a:rPr>
                <a:t>gas (CO</a:t>
              </a:r>
              <a:r>
                <a:rPr lang="en-US" sz="1300" baseline="-25000">
                  <a:latin typeface="Arial" charset="0"/>
                </a:rPr>
                <a:t>2</a:t>
              </a:r>
              <a:r>
                <a:rPr lang="en-US" sz="1300">
                  <a:latin typeface="Arial" charset="0"/>
                </a:rPr>
                <a:t>, N</a:t>
              </a:r>
              <a:r>
                <a:rPr lang="en-US" sz="1300" baseline="-25000">
                  <a:latin typeface="Arial" charset="0"/>
                </a:rPr>
                <a:t>2</a:t>
              </a:r>
              <a:r>
                <a:rPr lang="en-US" sz="1300">
                  <a:latin typeface="Arial" charset="0"/>
                </a:rPr>
                <a:t>)</a:t>
              </a:r>
            </a:p>
            <a:p>
              <a:r>
                <a:rPr lang="en-US" sz="1300">
                  <a:latin typeface="Arial" charset="0"/>
                </a:rPr>
                <a:t>Vacuum</a:t>
              </a:r>
            </a:p>
            <a:p>
              <a:r>
                <a:rPr lang="en-US" sz="1300">
                  <a:latin typeface="Arial" charset="0"/>
                </a:rPr>
                <a:t>packaging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/>
          </p:nvSpPr>
          <p:spPr bwMode="auto">
            <a:xfrm>
              <a:off x="3419872" y="3717032"/>
              <a:ext cx="526106" cy="584775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Arial" charset="0"/>
                </a:rPr>
                <a:t>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5787" y="3738530"/>
              <a:ext cx="832280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 Heat,</a:t>
              </a:r>
            </a:p>
            <a:p>
              <a:pPr algn="ctr"/>
              <a:r>
                <a:rPr lang="en-US" sz="1600"/>
                <a:t>cooling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4427" y="3734762"/>
              <a:ext cx="1119216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 Decrease</a:t>
              </a:r>
            </a:p>
            <a:p>
              <a:pPr algn="ctr"/>
              <a:r>
                <a:rPr lang="en-US" sz="1600"/>
                <a:t>of </a:t>
              </a:r>
              <a:r>
                <a:rPr lang="en-US" sz="1600" err="1"/>
                <a:t>a</a:t>
              </a:r>
              <a:r>
                <a:rPr lang="en-US" sz="1600" baseline="-25000" err="1"/>
                <a:t>W</a:t>
              </a:r>
              <a:endParaRPr lang="en-US" sz="160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21583632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74236-D5FA-4C39-81A7-6C14F717A6D8}" type="slidenum">
              <a:rPr lang="en-GB"/>
              <a:pPr/>
              <a:t>14</a:t>
            </a:fld>
            <a:endParaRPr lang="en-GB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800"/>
              <a:t>Content of the course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47800"/>
            <a:ext cx="7776864" cy="4800600"/>
          </a:xfrm>
        </p:spPr>
        <p:txBody>
          <a:bodyPr>
            <a:normAutofit/>
          </a:bodyPr>
          <a:lstStyle/>
          <a:p>
            <a:pPr lvl="0"/>
            <a:r>
              <a:rPr lang="en-US" sz="2000" b="1"/>
              <a:t>Major chemical reactions </a:t>
            </a:r>
            <a:r>
              <a:rPr lang="en-US" sz="2000"/>
              <a:t>taking place in food processing (Maillard reaction, lipid oxidation, </a:t>
            </a:r>
            <a:r>
              <a:rPr lang="en-US" sz="2000" err="1"/>
              <a:t>polyphenols</a:t>
            </a:r>
            <a:r>
              <a:rPr lang="en-US" sz="2000"/>
              <a:t>, radical reactions)</a:t>
            </a:r>
            <a:endParaRPr lang="fr-CH" sz="2000"/>
          </a:p>
          <a:p>
            <a:pPr lvl="0"/>
            <a:r>
              <a:rPr lang="en-US" sz="2000" err="1"/>
              <a:t>Physico</a:t>
            </a:r>
            <a:r>
              <a:rPr lang="en-US" sz="2000"/>
              <a:t>-chemical changes influencing </a:t>
            </a:r>
            <a:r>
              <a:rPr lang="en-US" sz="2000" b="1"/>
              <a:t>product quality </a:t>
            </a:r>
            <a:r>
              <a:rPr lang="en-US" sz="2000"/>
              <a:t>(aroma, taste, </a:t>
            </a:r>
            <a:r>
              <a:rPr lang="en-US" sz="2000" err="1"/>
              <a:t>colour</a:t>
            </a:r>
            <a:r>
              <a:rPr lang="en-US" sz="2000"/>
              <a:t>, texture, nutritional value)</a:t>
            </a:r>
            <a:endParaRPr lang="fr-CH" sz="2000"/>
          </a:p>
          <a:p>
            <a:pPr lvl="0"/>
            <a:r>
              <a:rPr lang="en-US" sz="2000"/>
              <a:t>The </a:t>
            </a:r>
            <a:r>
              <a:rPr lang="en-US" sz="2000" b="1"/>
              <a:t>role of water </a:t>
            </a:r>
            <a:r>
              <a:rPr lang="en-US" sz="2000"/>
              <a:t>in food processing &amp; preservation (water activity, shelf-life, etc.)</a:t>
            </a:r>
            <a:endParaRPr lang="fr-CH" sz="2000"/>
          </a:p>
          <a:p>
            <a:pPr lvl="0"/>
            <a:r>
              <a:rPr lang="en-US" sz="2000" b="1"/>
              <a:t>Selected processes </a:t>
            </a:r>
            <a:r>
              <a:rPr lang="en-US" sz="2000"/>
              <a:t>used in food preparation &amp; manufacturing, such as</a:t>
            </a:r>
            <a:endParaRPr lang="fr-CH" sz="2000"/>
          </a:p>
          <a:p>
            <a:pPr lvl="1"/>
            <a:r>
              <a:rPr lang="en-US" sz="1600"/>
              <a:t>Thermal processes &amp; inactivation</a:t>
            </a:r>
            <a:endParaRPr lang="fr-CH" sz="1600"/>
          </a:p>
          <a:p>
            <a:pPr lvl="1"/>
            <a:r>
              <a:rPr lang="en-US" sz="1600"/>
              <a:t>Drying &amp; water reduction</a:t>
            </a:r>
            <a:endParaRPr lang="fr-CH" sz="1600"/>
          </a:p>
          <a:p>
            <a:pPr lvl="1"/>
            <a:r>
              <a:rPr lang="en-US" sz="1600"/>
              <a:t>Extrusion</a:t>
            </a:r>
            <a:endParaRPr lang="fr-CH" sz="1600"/>
          </a:p>
          <a:p>
            <a:pPr lvl="1"/>
            <a:r>
              <a:rPr lang="en-US" sz="1600"/>
              <a:t>Separation processes</a:t>
            </a:r>
            <a:endParaRPr lang="fr-CH" sz="1600"/>
          </a:p>
          <a:p>
            <a:r>
              <a:rPr lang="en-US" sz="2000" b="1"/>
              <a:t>Dispersed systems</a:t>
            </a:r>
          </a:p>
          <a:p>
            <a:r>
              <a:rPr lang="en-US" sz="2000" b="1"/>
              <a:t>Specific applications</a:t>
            </a:r>
          </a:p>
          <a:p>
            <a:endParaRPr lang="de-CH" sz="2000"/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408221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0"/>
              </a:spcBef>
              <a:buNone/>
              <a:defRPr kumimoji="0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/>
              <a:t>Written examination – Special focus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1124744"/>
            <a:ext cx="7530040" cy="63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7624" y="1447800"/>
            <a:ext cx="7498080" cy="4800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4256088" algn="l"/>
              </a:tabLst>
            </a:pPr>
            <a:r>
              <a:rPr lang="de-CH" sz="2000" dirty="0" err="1"/>
              <a:t>Water</a:t>
            </a:r>
            <a:r>
              <a:rPr lang="de-CH" sz="2000" dirty="0"/>
              <a:t>		Modules 1-4 </a:t>
            </a:r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4256088" algn="l"/>
              </a:tabLst>
            </a:pPr>
            <a:r>
              <a:rPr lang="de-CH" sz="2000" dirty="0" err="1"/>
              <a:t>Shelf-life</a:t>
            </a:r>
            <a:r>
              <a:rPr lang="de-CH" sz="2000" dirty="0"/>
              <a:t>		Modules 5-6</a:t>
            </a:r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4256088" algn="l"/>
              </a:tabLst>
            </a:pPr>
            <a:r>
              <a:rPr lang="de-CH" sz="2000" dirty="0" err="1"/>
              <a:t>Water</a:t>
            </a:r>
            <a:r>
              <a:rPr lang="de-CH" sz="2000" dirty="0"/>
              <a:t> </a:t>
            </a:r>
            <a:r>
              <a:rPr lang="de-CH" sz="2000" dirty="0" err="1"/>
              <a:t>reduction</a:t>
            </a:r>
            <a:r>
              <a:rPr lang="de-CH" sz="2000" dirty="0"/>
              <a:t>, </a:t>
            </a:r>
            <a:r>
              <a:rPr lang="de-CH" sz="2000" dirty="0" err="1"/>
              <a:t>drying</a:t>
            </a:r>
            <a:r>
              <a:rPr lang="de-CH" sz="2000" dirty="0"/>
              <a:t>	Modules 7-10</a:t>
            </a:r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4256088" algn="l"/>
              </a:tabLst>
            </a:pPr>
            <a:r>
              <a:rPr lang="de-CH" sz="2000" dirty="0"/>
              <a:t>Thermal </a:t>
            </a:r>
            <a:r>
              <a:rPr lang="de-CH" sz="2000" dirty="0" err="1"/>
              <a:t>variations</a:t>
            </a:r>
            <a:r>
              <a:rPr lang="de-CH" sz="2000" dirty="0"/>
              <a:t>		Modules 12-13 (not 11!)</a:t>
            </a:r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4256088" algn="l"/>
              </a:tabLst>
            </a:pPr>
            <a:r>
              <a:rPr lang="de-CH" sz="2000" dirty="0"/>
              <a:t>Integrated </a:t>
            </a:r>
            <a:r>
              <a:rPr lang="de-CH" sz="2000" dirty="0" err="1"/>
              <a:t>process</a:t>
            </a:r>
            <a:r>
              <a:rPr lang="de-CH" sz="2000" dirty="0"/>
              <a:t> (</a:t>
            </a:r>
            <a:r>
              <a:rPr lang="de-CH" sz="2000" dirty="0" err="1"/>
              <a:t>extrusion</a:t>
            </a:r>
            <a:r>
              <a:rPr lang="de-CH" sz="2000" dirty="0"/>
              <a:t>)	Modules 14-15</a:t>
            </a:r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4256088" algn="l"/>
              </a:tabLst>
            </a:pPr>
            <a:r>
              <a:rPr lang="de-CH" sz="2000" dirty="0" err="1"/>
              <a:t>Dispersed</a:t>
            </a:r>
            <a:r>
              <a:rPr lang="de-CH" sz="2000" dirty="0"/>
              <a:t> </a:t>
            </a:r>
            <a:r>
              <a:rPr lang="de-CH" sz="2000" dirty="0" err="1"/>
              <a:t>systems</a:t>
            </a:r>
            <a:r>
              <a:rPr lang="de-CH" sz="2000" dirty="0"/>
              <a:t>		Modules 16-18</a:t>
            </a:r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3586163" algn="l"/>
              </a:tabLst>
            </a:pPr>
            <a:endParaRPr lang="de-CH" sz="2000" dirty="0"/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3586163" algn="l"/>
              </a:tabLst>
            </a:pPr>
            <a:r>
              <a:rPr lang="de-CH" sz="2000" dirty="0" err="1"/>
              <a:t>Have</a:t>
            </a:r>
            <a:r>
              <a:rPr lang="de-CH" sz="2000" dirty="0"/>
              <a:t> a </a:t>
            </a:r>
            <a:r>
              <a:rPr lang="de-CH" sz="2000" dirty="0" err="1"/>
              <a:t>look</a:t>
            </a:r>
            <a:r>
              <a:rPr lang="de-CH" sz="2000" dirty="0"/>
              <a:t> at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labelled</a:t>
            </a:r>
            <a:r>
              <a:rPr lang="de-CH" sz="2000" dirty="0"/>
              <a:t> </a:t>
            </a:r>
            <a:r>
              <a:rPr lang="de-CH" sz="2000" dirty="0" err="1"/>
              <a:t>slides</a:t>
            </a:r>
            <a:r>
              <a:rPr lang="de-CH" sz="2000" dirty="0"/>
              <a:t> and </a:t>
            </a:r>
            <a:r>
              <a:rPr lang="de-CH" sz="2000" dirty="0" err="1"/>
              <a:t>excercises</a:t>
            </a:r>
            <a:endParaRPr lang="de-CH" sz="2000" dirty="0"/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  <a:tab pos="3586163" algn="l"/>
              </a:tabLst>
            </a:pPr>
            <a:r>
              <a:rPr lang="de-CH" sz="2000" dirty="0" err="1"/>
              <a:t>If</a:t>
            </a:r>
            <a:r>
              <a:rPr lang="de-CH" sz="2000" dirty="0"/>
              <a:t> still </a:t>
            </a:r>
            <a:r>
              <a:rPr lang="de-CH" sz="2000" dirty="0" err="1"/>
              <a:t>questions</a:t>
            </a:r>
            <a:r>
              <a:rPr lang="de-CH" sz="2000" dirty="0"/>
              <a:t> -&gt; </a:t>
            </a:r>
            <a:r>
              <a:rPr lang="de-CH" sz="2000" dirty="0" err="1"/>
              <a:t>imre.blank@epfl.ch</a:t>
            </a:r>
            <a:r>
              <a:rPr lang="de-CH" sz="2000" dirty="0"/>
              <a:t> </a:t>
            </a:r>
          </a:p>
          <a:p>
            <a:pPr marL="363538" indent="-363538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335213" algn="l"/>
              </a:tabLst>
            </a:pPr>
            <a:endParaRPr lang="de-CH" sz="2000" dirty="0"/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4797152"/>
            <a:ext cx="740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Wish you good luck </a:t>
            </a:r>
            <a:r>
              <a:rPr lang="en-US" sz="5400" b="1" cap="none" spc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</a:t>
            </a:r>
            <a:endParaRPr lang="en-US" sz="5400" b="1" cap="none" spc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9F9BB-EA22-924C-83E9-69815BDA0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C:\Program Files\Microsoft Office\MEDIA\CAGCAT10\j0299125.wmf">
            <a:extLst>
              <a:ext uri="{FF2B5EF4-FFF2-40B4-BE49-F238E27FC236}">
                <a16:creationId xmlns:a16="http://schemas.microsoft.com/office/drawing/2014/main" id="{A6A16744-937A-7649-9FAE-862F0291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9577"/>
            <a:ext cx="594825" cy="9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15D6-7FC4-2FF1-F740-398C64C3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 dirty="0"/>
              <a:t>Course feedback for continuous improvement –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E80-6538-4EFB-6758-4AD15F3DA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07840"/>
            <a:ext cx="7498080" cy="4429472"/>
          </a:xfrm>
        </p:spPr>
        <p:txBody>
          <a:bodyPr>
            <a:normAutofit fontScale="55000" lnSpcReduction="20000"/>
          </a:bodyPr>
          <a:lstStyle/>
          <a:p>
            <a:pPr marL="12700" indent="0" algn="l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ll courses receive an in-depth evaluation each semester. The in-depth evaluation survey for the course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ENG-435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has just been opened to students and will remain available until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08.06.2025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2700" indent="0" algn="l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evaluations are accessible via the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moodle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To access them, students have to:</a:t>
            </a:r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2700" indent="0" algn="l">
              <a:buNone/>
            </a:pPr>
            <a:r>
              <a:rPr lang="en-US" b="0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- Log onto </a:t>
            </a:r>
            <a:r>
              <a:rPr lang="en-US" b="0" i="0" u="none" strike="noStrike" dirty="0" err="1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moodle</a:t>
            </a:r>
            <a:r>
              <a:rPr lang="en-US" b="0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 and stay on the </a:t>
            </a:r>
            <a:r>
              <a:rPr lang="en-US" b="1" i="0" u="none" strike="noStrike" dirty="0" err="1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moodle</a:t>
            </a:r>
            <a:r>
              <a:rPr lang="en-US" b="1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 home page (dashboard, </a:t>
            </a:r>
            <a:r>
              <a:rPr lang="en-US" b="1" i="0" u="sng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b="1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 the course page)</a:t>
            </a:r>
            <a:r>
              <a:rPr lang="en-US" b="0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2700" indent="0" algn="l">
              <a:buNone/>
            </a:pPr>
            <a:r>
              <a:rPr lang="en-US" b="0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- Click on the arrow to the top right of the screen which will reveal a block that contains the entitled  “In-depth evaluation” tile (please note: all evaluations will be together in the evaluation tile on the </a:t>
            </a:r>
            <a:r>
              <a:rPr lang="en-US" b="0" i="0" u="none" strike="noStrike" dirty="0" err="1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moodle</a:t>
            </a:r>
            <a:r>
              <a:rPr lang="en-US" b="0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 home page and not separate in each course </a:t>
            </a:r>
            <a:r>
              <a:rPr lang="en-US" b="0" i="0" u="none" strike="noStrike" dirty="0" err="1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moodle</a:t>
            </a:r>
            <a:r>
              <a:rPr lang="en-US" b="0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 page). </a:t>
            </a:r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2700" indent="0" algn="l">
              <a:buNone/>
            </a:pPr>
            <a:r>
              <a:rPr lang="en-US" b="0" i="0" u="none" strike="noStrike" dirty="0">
                <a:solidFill>
                  <a:srgbClr val="262930"/>
                </a:solidFill>
                <a:effectLst/>
                <a:latin typeface="Arial" panose="020B0604020202020204" pitchFamily="34" charset="0"/>
              </a:rPr>
              <a:t>- Students can then select your course and complete the feedback.</a:t>
            </a:r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2700" indent="0" algn="l">
              <a:buNone/>
            </a:pPr>
            <a:b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Students will also be able to access the course evaluations via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EPFL Campus App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 We hope this will make the surveys more accessible and so help to increase the response rate. 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543D5-5F21-6923-A5A3-8EBF017C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7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74236-D5FA-4C39-81A7-6C14F717A6D8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Organisational: </a:t>
            </a:r>
            <a:r>
              <a:rPr lang="de-CH" sz="2800" b="1" dirty="0"/>
              <a:t>ENG-435</a:t>
            </a:r>
            <a:endParaRPr lang="de-DE" sz="2800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47800"/>
            <a:ext cx="7498080" cy="5037112"/>
          </a:xfrm>
        </p:spPr>
        <p:txBody>
          <a:bodyPr>
            <a:noAutofit/>
          </a:bodyPr>
          <a:lstStyle/>
          <a:p>
            <a:pPr marL="363538" indent="-363538">
              <a:lnSpc>
                <a:spcPct val="90000"/>
              </a:lnSpc>
            </a:pPr>
            <a:r>
              <a:rPr lang="de-CH" sz="2000" dirty="0"/>
              <a:t>18 </a:t>
            </a:r>
            <a:r>
              <a:rPr lang="de-CH" sz="2000" dirty="0" err="1"/>
              <a:t>modules</a:t>
            </a:r>
            <a:r>
              <a:rPr lang="de-CH" sz="2000" dirty="0"/>
              <a:t> (</a:t>
            </a:r>
            <a:r>
              <a:rPr lang="de-CH" sz="2000" dirty="0" err="1"/>
              <a:t>class</a:t>
            </a:r>
            <a:r>
              <a:rPr lang="de-CH" sz="2000" dirty="0"/>
              <a:t> </a:t>
            </a:r>
            <a:r>
              <a:rPr lang="de-CH" sz="2000" dirty="0" err="1"/>
              <a:t>room</a:t>
            </a:r>
            <a:r>
              <a:rPr lang="de-CH" sz="2000" dirty="0"/>
              <a:t>, </a:t>
            </a:r>
            <a:r>
              <a:rPr lang="en-US" sz="2000" dirty="0"/>
              <a:t>CH B331</a:t>
            </a:r>
            <a:r>
              <a:rPr lang="de-CH" sz="2000" dirty="0"/>
              <a:t>)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 dirty="0"/>
              <a:t>Friday </a:t>
            </a:r>
            <a:r>
              <a:rPr lang="de-CH" sz="2000" dirty="0" err="1"/>
              <a:t>afternoons</a:t>
            </a:r>
            <a:r>
              <a:rPr lang="de-CH" sz="2000" dirty="0"/>
              <a:t>, </a:t>
            </a:r>
            <a:r>
              <a:rPr lang="de-CH" sz="2000" dirty="0" err="1"/>
              <a:t>biweekly</a:t>
            </a:r>
            <a:r>
              <a:rPr lang="de-CH" sz="2000" dirty="0"/>
              <a:t> (28.02-30.05.2025, 13:15 – 17:00)</a:t>
            </a:r>
            <a:endParaRPr lang="de-CH" sz="2000" b="1" dirty="0"/>
          </a:p>
          <a:p>
            <a:pPr marL="363538" indent="-363538">
              <a:lnSpc>
                <a:spcPct val="90000"/>
              </a:lnSpc>
            </a:pPr>
            <a:r>
              <a:rPr lang="de-CH" sz="2000" dirty="0" err="1"/>
              <a:t>Alternating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Wilbert </a:t>
            </a:r>
            <a:r>
              <a:rPr lang="de-CH" sz="2000" dirty="0" err="1"/>
              <a:t>Sybesma</a:t>
            </a:r>
            <a:r>
              <a:rPr lang="de-CH" sz="2000" dirty="0"/>
              <a:t>, Food Biotechnology (ENG-436)</a:t>
            </a: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000" dirty="0"/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altLang="zh-CN" sz="2000" dirty="0" err="1">
                <a:ea typeface="SimSun" pitchFamily="2" charset="-122"/>
              </a:rPr>
              <a:t>Lecturing</a:t>
            </a:r>
            <a:r>
              <a:rPr lang="de-CH" altLang="zh-CN" sz="2000" dirty="0">
                <a:ea typeface="SimSun" pitchFamily="2" charset="-122"/>
              </a:rPr>
              <a:t> </a:t>
            </a:r>
            <a:r>
              <a:rPr lang="de-CH" altLang="zh-CN" sz="2000" dirty="0" err="1">
                <a:ea typeface="SimSun" pitchFamily="2" charset="-122"/>
              </a:rPr>
              <a:t>structure</a:t>
            </a:r>
            <a:endParaRPr lang="de-CH" altLang="zh-CN" sz="2000" dirty="0">
              <a:ea typeface="SimSun" pitchFamily="2" charset="-122"/>
            </a:endParaRPr>
          </a:p>
          <a:p>
            <a:pPr marL="363538" indent="-363538">
              <a:lnSpc>
                <a:spcPct val="90000"/>
              </a:lnSpc>
            </a:pPr>
            <a:r>
              <a:rPr lang="de-CH" altLang="zh-CN" sz="2000" dirty="0">
                <a:ea typeface="SimSun" pitchFamily="2" charset="-122"/>
              </a:rPr>
              <a:t>Modules on </a:t>
            </a:r>
            <a:r>
              <a:rPr lang="de-CH" altLang="zh-CN" sz="2000" dirty="0" err="1">
                <a:ea typeface="SimSun" pitchFamily="2" charset="-122"/>
              </a:rPr>
              <a:t>the</a:t>
            </a:r>
            <a:r>
              <a:rPr lang="de-CH" altLang="zh-CN" sz="2000" dirty="0">
                <a:ea typeface="SimSun" pitchFamily="2" charset="-122"/>
              </a:rPr>
              <a:t> EPFL </a:t>
            </a:r>
            <a:r>
              <a:rPr lang="de-CH" altLang="zh-CN" sz="2000" dirty="0" err="1">
                <a:ea typeface="SimSun" pitchFamily="2" charset="-122"/>
              </a:rPr>
              <a:t>server</a:t>
            </a:r>
            <a:r>
              <a:rPr lang="de-CH" altLang="zh-CN" sz="2000" dirty="0">
                <a:ea typeface="SimSun" pitchFamily="2" charset="-122"/>
              </a:rPr>
              <a:t> (</a:t>
            </a:r>
            <a:r>
              <a:rPr lang="de-CH" altLang="zh-CN" sz="2000" dirty="0" err="1">
                <a:ea typeface="SimSun" pitchFamily="2" charset="-122"/>
              </a:rPr>
              <a:t>Moodle</a:t>
            </a:r>
            <a:r>
              <a:rPr lang="de-CH" altLang="zh-CN" sz="2000" dirty="0">
                <a:ea typeface="SimSun" pitchFamily="2" charset="-122"/>
              </a:rPr>
              <a:t>)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 dirty="0"/>
              <a:t>Password: EPFL_Blank2025 (EPFL-Blank2025)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 dirty="0">
                <a:ea typeface="SimSun" pitchFamily="2" charset="-122"/>
              </a:rPr>
              <a:t>Group </a:t>
            </a:r>
            <a:r>
              <a:rPr lang="de-CH" altLang="zh-CN" sz="2000" dirty="0" err="1">
                <a:ea typeface="SimSun" pitchFamily="2" charset="-122"/>
              </a:rPr>
              <a:t>work</a:t>
            </a:r>
            <a:endParaRPr lang="de-CH" altLang="zh-CN" sz="2000" dirty="0">
              <a:ea typeface="SimSun" pitchFamily="2" charset="-122"/>
            </a:endParaRP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000" dirty="0">
              <a:ea typeface="SimSun" pitchFamily="2" charset="-122"/>
            </a:endParaRPr>
          </a:p>
          <a:p>
            <a:pPr marL="363538" indent="-363538">
              <a:lnSpc>
                <a:spcPct val="90000"/>
              </a:lnSpc>
              <a:buNone/>
            </a:pPr>
            <a:r>
              <a:rPr lang="de-CH" sz="2000" dirty="0">
                <a:ea typeface="SimSun" pitchFamily="2" charset="-122"/>
              </a:rPr>
              <a:t>Examination:  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 dirty="0" err="1">
                <a:ea typeface="SimSun" pitchFamily="2" charset="-122"/>
              </a:rPr>
              <a:t>Written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exam</a:t>
            </a:r>
            <a:r>
              <a:rPr lang="de-CH" sz="2000" dirty="0">
                <a:ea typeface="SimSun" pitchFamily="2" charset="-122"/>
              </a:rPr>
              <a:t> (</a:t>
            </a:r>
            <a:r>
              <a:rPr lang="de-CH" sz="2000" dirty="0">
                <a:solidFill>
                  <a:srgbClr val="FF0000"/>
                </a:solidFill>
                <a:ea typeface="SimSun" pitchFamily="2" charset="-122"/>
              </a:rPr>
              <a:t>80%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of</a:t>
            </a:r>
            <a:r>
              <a:rPr lang="de-CH" sz="2000" dirty="0">
                <a:ea typeface="SimSun" pitchFamily="2" charset="-122"/>
              </a:rPr>
              <a:t> final score + </a:t>
            </a:r>
            <a:r>
              <a:rPr lang="de-CH" sz="2000" dirty="0">
                <a:solidFill>
                  <a:srgbClr val="FF0000"/>
                </a:solidFill>
                <a:ea typeface="SimSun" pitchFamily="2" charset="-122"/>
              </a:rPr>
              <a:t>20%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group</a:t>
            </a:r>
            <a:r>
              <a:rPr lang="de-CH" sz="2000" dirty="0">
                <a:ea typeface="SimSun" pitchFamily="2" charset="-122"/>
              </a:rPr>
              <a:t> </a:t>
            </a:r>
            <a:r>
              <a:rPr lang="de-CH" sz="2000" dirty="0" err="1">
                <a:ea typeface="SimSun" pitchFamily="2" charset="-122"/>
              </a:rPr>
              <a:t>work</a:t>
            </a:r>
            <a:r>
              <a:rPr lang="de-CH" sz="2000" dirty="0">
                <a:ea typeface="SimSun" pitchFamily="2" charset="-122"/>
              </a:rPr>
              <a:t>)</a:t>
            </a:r>
          </a:p>
          <a:p>
            <a:pPr marL="363538" indent="-363538">
              <a:lnSpc>
                <a:spcPct val="90000"/>
              </a:lnSpc>
            </a:pPr>
            <a:r>
              <a:rPr lang="de-DE" sz="2000" dirty="0" err="1"/>
              <a:t>Slides</a:t>
            </a:r>
            <a:r>
              <a:rPr lang="de-DE" sz="2000" dirty="0"/>
              <a:t> relevant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examination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endParaRPr lang="de-DE" sz="2000" dirty="0"/>
          </a:p>
          <a:p>
            <a:pPr marL="363538" indent="-363538">
              <a:lnSpc>
                <a:spcPct val="90000"/>
              </a:lnSpc>
            </a:pPr>
            <a:r>
              <a:rPr lang="de-DE" sz="2000" dirty="0"/>
              <a:t>Goal: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understanding</a:t>
            </a:r>
            <a:r>
              <a:rPr lang="de-DE" sz="2000" dirty="0"/>
              <a:t> &amp;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scores</a:t>
            </a:r>
            <a:endParaRPr lang="de-DE" sz="2000" dirty="0"/>
          </a:p>
          <a:p>
            <a:pPr marL="363538" indent="-363538">
              <a:lnSpc>
                <a:spcPct val="90000"/>
              </a:lnSpc>
            </a:pPr>
            <a:r>
              <a:rPr lang="de-DE" sz="2000" dirty="0"/>
              <a:t>Date</a:t>
            </a:r>
            <a:r>
              <a:rPr lang="de-DE" sz="2000"/>
              <a:t>: </a:t>
            </a:r>
            <a:r>
              <a:rPr lang="de-DE" sz="2000">
                <a:solidFill>
                  <a:srgbClr val="FF0000"/>
                </a:solidFill>
              </a:rPr>
              <a:t>June 20, CM1106, 9:00-12:00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pic>
        <p:nvPicPr>
          <p:cNvPr id="6" name="Picture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51" y="4725144"/>
            <a:ext cx="594825" cy="9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925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0C79D-1679-4B67-AB38-C3BCD06645B6}" type="slidenum">
              <a:rPr lang="en-GB"/>
              <a:pPr/>
              <a:t>3</a:t>
            </a:fld>
            <a:endParaRPr lang="en-GB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dirty="0"/>
              <a:t>Semester </a:t>
            </a:r>
            <a:r>
              <a:rPr lang="de-DE" sz="2800" dirty="0" err="1"/>
              <a:t>programme</a:t>
            </a:r>
            <a:r>
              <a:rPr lang="de-DE" sz="2800" dirty="0"/>
              <a:t> 2025 – 1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9268"/>
              </p:ext>
            </p:extLst>
          </p:nvPr>
        </p:nvGraphicFramePr>
        <p:xfrm>
          <a:off x="1115616" y="1173932"/>
          <a:ext cx="7920880" cy="4897744"/>
        </p:xfrm>
        <a:graphic>
          <a:graphicData uri="http://schemas.openxmlformats.org/drawingml/2006/table">
            <a:tbl>
              <a:tblPr/>
              <a:tblGrid>
                <a:gridCol w="49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5810">
                  <a:extLst>
                    <a:ext uri="{9D8B030D-6E8A-4147-A177-3AD203B41FA5}">
                      <a16:colId xmlns:a16="http://schemas.microsoft.com/office/drawing/2014/main" val="3873928167"/>
                    </a:ext>
                  </a:extLst>
                </a:gridCol>
                <a:gridCol w="109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fr-CH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Topic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Content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Period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Role of water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28.02.2025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Introduction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Course introduction, expectations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01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content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physical-chemical properties, measurement, state diagram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02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latin typeface="+mn-lt"/>
                          <a:ea typeface="Calibri"/>
                          <a:cs typeface="Times New Roman"/>
                        </a:rPr>
                        <a:t>Hygro</a:t>
                      </a: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-capacity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activity, measurement, sorption isotherms, hysteresis, BET/GAB models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03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latin typeface="+mn-lt"/>
                          <a:ea typeface="Calibri"/>
                          <a:cs typeface="Times New Roman"/>
                        </a:rPr>
                        <a:t>Hygro</a:t>
                      </a: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-sensitivity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Glass transition, measurement, state diagram, GT model, application (milk powder)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Keeping quality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14.03.2025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04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Hygro-stability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Food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stability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, application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examples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probiotics, milk powder, drying)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812846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State diagram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Phase changes, state diagrams, crystallization, storage,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CH" sz="1200" dirty="0" err="1">
                          <a:latin typeface="+mn-lt"/>
                          <a:ea typeface="Calibri"/>
                          <a:cs typeface="Times New Roman"/>
                        </a:rPr>
                        <a:t>encapsulation</a:t>
                      </a:r>
                      <a:r>
                        <a:rPr lang="de-CH" sz="12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de-CH" sz="1200" dirty="0" err="1">
                          <a:latin typeface="+mn-lt"/>
                          <a:ea typeface="Calibri"/>
                          <a:cs typeface="Times New Roman"/>
                        </a:rPr>
                        <a:t>caking</a:t>
                      </a:r>
                      <a:r>
                        <a:rPr lang="de-CH" sz="12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water migration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06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Shelf life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Food stability, </a:t>
                      </a: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diffusion,</a:t>
                      </a:r>
                      <a:r>
                        <a:rPr lang="en-GB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encapsulation, caking,</a:t>
                      </a:r>
                      <a:r>
                        <a:rPr lang="en-GB" sz="1200" baseline="0" dirty="0">
                          <a:latin typeface="+mn-lt"/>
                          <a:ea typeface="Calibri"/>
                          <a:cs typeface="Times New Roman"/>
                        </a:rPr>
                        <a:t> e</a:t>
                      </a:r>
                      <a:r>
                        <a:rPr lang="en-GB" sz="1200" dirty="0">
                          <a:latin typeface="+mn-lt"/>
                          <a:ea typeface="Calibri"/>
                          <a:cs typeface="Times New Roman"/>
                        </a:rPr>
                        <a:t>nzyme activity, MO growth, Maillard reaction</a:t>
                      </a:r>
                      <a:endParaRPr lang="en-US" sz="1200" dirty="0"/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07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Membrane </a:t>
                      </a:r>
                      <a:r>
                        <a:rPr kumimoji="0"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separation</a:t>
                      </a:r>
                      <a:endParaRPr kumimoji="0"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Times New Roman"/>
                        </a:rPr>
                        <a:t>Membrane</a:t>
                      </a:r>
                      <a:r>
                        <a:rPr lang="en-GB" sz="1200" baseline="0" dirty="0">
                          <a:latin typeface="+mn-lt"/>
                          <a:cs typeface="Times New Roman"/>
                        </a:rPr>
                        <a:t> technology, separation efficiency, driving forces, application (milk)</a:t>
                      </a:r>
                      <a:endParaRPr kumimoji="0"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III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Drying processes</a:t>
                      </a:r>
                      <a:endParaRPr lang="fr-CH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28.03.2025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08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Drying processes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Drying kinetics, fluidized-bed (capsules), vacuum-belt (fruits)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6081285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Roller drying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Process &amp; parameters, industrial setup, application (milk powder), starch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Spray-drying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Process &amp; parameters, industrial setup, agglomeration, application (milk powder)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2347969"/>
                  </a:ext>
                </a:extLst>
              </a:tr>
              <a:tr h="30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1 + 2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 Babyfood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 Ovomaltine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014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0C79D-1679-4B67-AB38-C3BCD06645B6}" type="slidenum">
              <a:rPr lang="en-GB"/>
              <a:pPr/>
              <a:t>4</a:t>
            </a:fld>
            <a:endParaRPr lang="en-GB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dirty="0"/>
              <a:t>Semester </a:t>
            </a:r>
            <a:r>
              <a:rPr lang="de-DE" sz="2800" dirty="0" err="1"/>
              <a:t>programme</a:t>
            </a:r>
            <a:r>
              <a:rPr lang="de-DE" sz="2800" dirty="0"/>
              <a:t> 2025 – 2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22771"/>
              </p:ext>
            </p:extLst>
          </p:nvPr>
        </p:nvGraphicFramePr>
        <p:xfrm>
          <a:off x="1183759" y="1196752"/>
          <a:ext cx="7776864" cy="5087755"/>
        </p:xfrm>
        <a:graphic>
          <a:graphicData uri="http://schemas.openxmlformats.org/drawingml/2006/table">
            <a:tbl>
              <a:tblPr/>
              <a:tblGrid>
                <a:gridCol w="4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6353">
                  <a:extLst>
                    <a:ext uri="{9D8B030D-6E8A-4147-A177-3AD203B41FA5}">
                      <a16:colId xmlns:a16="http://schemas.microsoft.com/office/drawing/2014/main" val="2152940405"/>
                    </a:ext>
                  </a:extLst>
                </a:gridCol>
                <a:gridCol w="1076255">
                  <a:extLst>
                    <a:ext uri="{9D8B030D-6E8A-4147-A177-3AD203B41FA5}">
                      <a16:colId xmlns:a16="http://schemas.microsoft.com/office/drawing/2014/main" val="3945360633"/>
                    </a:ext>
                  </a:extLst>
                </a:gridCol>
              </a:tblGrid>
              <a:tr h="6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fr-CH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Topic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Content</a:t>
                      </a:r>
                      <a:endParaRPr lang="en-US" dirty="0"/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Period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04915"/>
                  </a:ext>
                </a:extLst>
              </a:tr>
              <a:tr h="6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IV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Temperature variations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04.04.2025</a:t>
                      </a:r>
                      <a:endParaRPr lang="fr-CH" sz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Thermal inactivation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Kinetics, D-value, z-value, F-value,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Q10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value, C-value, L-value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020366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Cooling</a:t>
                      </a:r>
                      <a:r>
                        <a:rPr lang="en-US" sz="1200" baseline="0" dirty="0">
                          <a:latin typeface="+mn-lt"/>
                          <a:ea typeface="Calibri"/>
                          <a:cs typeface="Times New Roman"/>
                        </a:rPr>
                        <a:t> / Freezing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Controlled atmosphere (fruits), freezing (meat, coffee), phys.-chem. changes, packaging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0149867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Coffee technology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Plant → product,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phys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-chem. changes: roasting, extraction, concentration, drying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6591392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3 + 4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3. Non-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alcoholic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beverages</a:t>
                      </a:r>
                      <a:endParaRPr kumimoji="0" lang="en-CN" sz="1200" kern="12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 Roasting &amp; Frying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3457364"/>
                  </a:ext>
                </a:extLst>
              </a:tr>
              <a:tr h="25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Integrated process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02.05.2025</a:t>
                      </a:r>
                      <a:endParaRPr lang="fr-CH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8742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Extrusion – Principles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Process &amp; parameters, cold/hot, single/twin-screw, textures &amp; shapes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66959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Extrusion – Applications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Industrial setup (breakfast cereals, noodles, instant powder),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phys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-chem. changes: starch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78709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Group work 5 - 8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Meat analogs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6. Ice cream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7. </a:t>
                      </a:r>
                      <a:r>
                        <a:rPr kumimoji="0" lang="en-CN" sz="12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Plant-based beverages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8. Foaming beverages</a:t>
                      </a:r>
                      <a:endParaRPr kumimoji="0" lang="en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7686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VI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Disperse systems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</a:t>
                      </a: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16</a:t>
                      </a:r>
                      <a:r>
                        <a:rPr kumimoji="0" lang="en-CN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.0</a:t>
                      </a: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5</a:t>
                      </a:r>
                      <a:r>
                        <a:rPr kumimoji="0" lang="en-CN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.202</a:t>
                      </a:r>
                      <a:r>
                        <a:rPr kumimoji="0" lang="fr-CH" sz="1200" b="1" kern="12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5</a:t>
                      </a:r>
                      <a:endParaRPr kumimoji="0" lang="en-CN" sz="1200" b="1" kern="12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223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Emulsions &amp; foams – Basics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Emulsion, foam, formation, stability, surface active compounds, …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50869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Specific applications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Milk, mayonnaise, margarine, </a:t>
                      </a:r>
                      <a:r>
                        <a:rPr lang="fr-CH" sz="1200" dirty="0" err="1">
                          <a:latin typeface="+mn-lt"/>
                          <a:ea typeface="Calibri"/>
                          <a:cs typeface="Times New Roman"/>
                        </a:rPr>
                        <a:t>cream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fr-CH" sz="12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encapsulation, ice-cream,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bread</a:t>
                      </a: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, …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402412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Chocolate technology</a:t>
                      </a: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Pant → product,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phys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-chem. changes, roasting, alkalization, refining,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conching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, tempering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89219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Q&amp;A session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>
                          <a:latin typeface="+mn-lt"/>
                          <a:ea typeface="Calibri"/>
                          <a:cs typeface="Times New Roman"/>
                        </a:rPr>
                        <a:t>Modules 1-18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316316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200" b="1" dirty="0">
                          <a:latin typeface="+mn-lt"/>
                          <a:ea typeface="Calibri"/>
                          <a:cs typeface="Times New Roman"/>
                        </a:rPr>
                        <a:t>VII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Exercises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Individual Exam preparation – No course at the EPFL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Revise exercises in the 18 modules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</a:t>
                      </a:r>
                      <a:r>
                        <a:rPr kumimoji="0" lang="en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30.05.2025</a:t>
                      </a:r>
                    </a:p>
                  </a:txBody>
                  <a:tcPr marL="20362" marR="2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20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68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7086-A1D0-04D4-CA4A-17D159E2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2800" dirty="0"/>
              <a:t>Group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98155-7C78-A036-F00D-38B7AB7D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371A7-A8B0-4783-8ED4-EA3042D7987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C941F9-D5A2-D99B-B714-74BFD7C73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87579"/>
              </p:ext>
            </p:extLst>
          </p:nvPr>
        </p:nvGraphicFramePr>
        <p:xfrm>
          <a:off x="1111732" y="1196752"/>
          <a:ext cx="7793037" cy="4244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972">
                  <a:extLst>
                    <a:ext uri="{9D8B030D-6E8A-4147-A177-3AD203B41FA5}">
                      <a16:colId xmlns:a16="http://schemas.microsoft.com/office/drawing/2014/main" val="9011511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857471364"/>
                    </a:ext>
                  </a:extLst>
                </a:gridCol>
                <a:gridCol w="4548793">
                  <a:extLst>
                    <a:ext uri="{9D8B030D-6E8A-4147-A177-3AD203B41FA5}">
                      <a16:colId xmlns:a16="http://schemas.microsoft.com/office/drawing/2014/main" val="855600637"/>
                    </a:ext>
                  </a:extLst>
                </a:gridCol>
              </a:tblGrid>
              <a:tr h="24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Date</a:t>
                      </a:r>
                      <a:endParaRPr lang="en-C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Students (3 / subject)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Topics</a:t>
                      </a:r>
                      <a:endParaRPr lang="en-C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306801896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049895293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28.03.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Alice Gioretti, Charlotte Daumal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Babyfood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Process, production, drying, composition, nutritional value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749831828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28.03.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César Gaillard, Leo Dumond, Michel Youssef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 </a:t>
                      </a:r>
                      <a:r>
                        <a:rPr lang="en-US" sz="1200" dirty="0" err="1">
                          <a:effectLst/>
                        </a:rPr>
                        <a:t>Ovomaltine</a:t>
                      </a:r>
                      <a:r>
                        <a:rPr lang="en-US" sz="1200" dirty="0">
                          <a:effectLst/>
                        </a:rPr>
                        <a:t>: </a:t>
                      </a:r>
                      <a:endParaRPr lang="en-CN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Process, production, drying, composition, nutrition, chemical reactions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88577751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744020927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04.04.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Wissale Zergot, Moheb Rafla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3.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Non-alcoholic beverages: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Processes for ethanol removal, applications (wine, beer), health benefits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831805820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04.04.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Guillaume Lorenzini, Arthur Micalef, Nithujaa Thirunavukkarasu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200" dirty="0">
                          <a:effectLst/>
                        </a:rPr>
                        <a:t>. Roasting &amp; Frying</a:t>
                      </a:r>
                      <a:endParaRPr lang="en-CN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Processes, parameter, application examples (meat, spices)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829879210"/>
                  </a:ext>
                </a:extLst>
              </a:tr>
              <a:tr h="15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314449489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02.05.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Alexandre Blaga, Zahraa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Mahmoud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X. Rivero Pimentel, J. Bernard Manon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Meat analogs: 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Wet extrusion, plant-based, cultured, scientific concept, technology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3223611689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02.05.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Yuqin-Ada Lin, Jennifer Jankulovski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Ice cream</a:t>
                      </a: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Cold extrusion, </a:t>
                      </a: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technology, structre, dispersed system</a:t>
                      </a: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846619894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02.05.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 Villatte, Nicolas Jenni, Charlotte Bardin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 Plant-based beverages: </a:t>
                      </a:r>
                      <a:endParaRPr lang="en-CN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Types, raw materials, processing, nutritional value, challenges, trends</a:t>
                      </a:r>
                      <a:endParaRPr lang="en-C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2365362535"/>
                  </a:ext>
                </a:extLst>
              </a:tr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N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02.05.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Jerome Hetzel</a:t>
                      </a:r>
                    </a:p>
                  </a:txBody>
                  <a:tcPr marL="58243" marR="58243" marT="0" marB="0"/>
                </a:tc>
                <a:tc>
                  <a:txBody>
                    <a:bodyPr/>
                    <a:lstStyle/>
                    <a:p>
                      <a:r>
                        <a:rPr kumimoji="0"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Foaming beverages: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Process, production, examples (Champagne, soft drinks), stabilization</a:t>
                      </a:r>
                      <a:endParaRPr kumimoji="0"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43" marR="58243" marT="0" marB="0"/>
                </a:tc>
                <a:extLst>
                  <a:ext uri="{0D108BD9-81ED-4DB2-BD59-A6C34878D82A}">
                    <a16:rowId xmlns:a16="http://schemas.microsoft.com/office/drawing/2014/main" val="802736612"/>
                  </a:ext>
                </a:extLst>
              </a:tr>
            </a:tbl>
          </a:graphicData>
        </a:graphic>
      </p:graphicFrame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5865D728-09EF-AAA7-187F-EEF005A61B55}"/>
              </a:ext>
            </a:extLst>
          </p:cNvPr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2A7DB-1E65-896D-7CC5-7A70CDDC4106}"/>
              </a:ext>
            </a:extLst>
          </p:cNvPr>
          <p:cNvSpPr txBox="1"/>
          <p:nvPr/>
        </p:nvSpPr>
        <p:spPr>
          <a:xfrm>
            <a:off x="1134063" y="5589240"/>
            <a:ext cx="7753507" cy="683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consider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Processing, chemistry, composition, benefits, issues, challenges, trends, few examples </a:t>
            </a:r>
            <a:endParaRPr lang="en-C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15 min presentation, 5-10 min discussion, exchange prior to presentation</a:t>
            </a:r>
            <a:r>
              <a:rPr lang="en-CN" sz="1400" dirty="0">
                <a:effectLst/>
              </a:rPr>
              <a:t> </a:t>
            </a:r>
            <a:endParaRPr lang="en-CN" sz="1400" dirty="0"/>
          </a:p>
        </p:txBody>
      </p:sp>
    </p:spTree>
    <p:extLst>
      <p:ext uri="{BB962C8B-B14F-4D97-AF65-F5344CB8AC3E}">
        <p14:creationId xmlns:p14="http://schemas.microsoft.com/office/powerpoint/2010/main" val="2895902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74236-D5FA-4C39-81A7-6C14F717A6D8}" type="slidenum">
              <a:rPr lang="en-GB"/>
              <a:pPr/>
              <a:t>6</a:t>
            </a:fld>
            <a:endParaRPr lang="en-GB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800"/>
              <a:t>Overall objectives of the course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/>
          </a:bodyPr>
          <a:lstStyle/>
          <a:p>
            <a:pPr marL="363538" indent="-363538" eaLnBrk="1" hangingPunct="1">
              <a:lnSpc>
                <a:spcPct val="90000"/>
              </a:lnSpc>
            </a:pPr>
            <a:r>
              <a:rPr lang="de-CH" sz="2000"/>
              <a:t>Achieve chemical understanding of changes during food processing and storage 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/>
              <a:t>Focus on major food processes ensuring food quality and safety</a:t>
            </a: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000"/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altLang="zh-CN" sz="2000">
                <a:ea typeface="SimSun" pitchFamily="2" charset="-122"/>
              </a:rPr>
              <a:t>It is about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>
                <a:ea typeface="SimSun" pitchFamily="2" charset="-122"/>
              </a:rPr>
              <a:t>Food science &amp; technology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>
                <a:ea typeface="SimSun" pitchFamily="2" charset="-122"/>
              </a:rPr>
              <a:t>Applied food chemistry</a:t>
            </a:r>
          </a:p>
          <a:p>
            <a:pPr marL="363538" indent="-363538">
              <a:lnSpc>
                <a:spcPct val="90000"/>
              </a:lnSpc>
            </a:pPr>
            <a:r>
              <a:rPr lang="de-CH" altLang="zh-CN" sz="2000">
                <a:ea typeface="SimSun" pitchFamily="2" charset="-122"/>
              </a:rPr>
              <a:t>Physico-chemical characterisation of food</a:t>
            </a: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000">
              <a:ea typeface="SimSun" pitchFamily="2" charset="-122"/>
            </a:endParaRPr>
          </a:p>
          <a:p>
            <a:pPr marL="363538" indent="-3635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000">
                <a:ea typeface="SimSun" pitchFamily="2" charset="-122"/>
              </a:rPr>
              <a:t>It is </a:t>
            </a:r>
            <a:r>
              <a:rPr lang="de-CH" sz="2000" u="sng">
                <a:ea typeface="SimSun" pitchFamily="2" charset="-122"/>
              </a:rPr>
              <a:t>not</a:t>
            </a:r>
            <a:r>
              <a:rPr lang="de-CH" sz="2000">
                <a:ea typeface="SimSun" pitchFamily="2" charset="-122"/>
              </a:rPr>
              <a:t> about</a:t>
            </a:r>
          </a:p>
          <a:p>
            <a:pPr marL="363538" indent="-363538">
              <a:lnSpc>
                <a:spcPct val="90000"/>
              </a:lnSpc>
            </a:pPr>
            <a:r>
              <a:rPr lang="de-CH" sz="2000">
                <a:ea typeface="SimSun" pitchFamily="2" charset="-122"/>
              </a:rPr>
              <a:t>Process engineering</a:t>
            </a:r>
          </a:p>
          <a:p>
            <a:pPr marL="363538" indent="-363538">
              <a:lnSpc>
                <a:spcPct val="90000"/>
              </a:lnSpc>
            </a:pPr>
            <a:r>
              <a:rPr lang="de-DE" sz="2000"/>
              <a:t>Biotechnology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58110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6040" y="2322984"/>
            <a:ext cx="3748088" cy="823913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>
                <a:solidFill>
                  <a:srgbClr val="000099"/>
                </a:solidFill>
              </a:rPr>
              <a:t>Food Science</a:t>
            </a:r>
            <a:endParaRPr lang="en-US" sz="40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27512" y="1484784"/>
            <a:ext cx="164286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Microbiology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12840" y="3542184"/>
            <a:ext cx="15557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Engineering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07728" y="1957859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Biology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07728" y="3419947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Physics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160840" y="2048347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Chemistry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068765" y="3512022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Nutrition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2679328" y="3146897"/>
            <a:ext cx="366712" cy="2730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679328" y="2415059"/>
            <a:ext cx="366712" cy="2746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74840" y="1957859"/>
            <a:ext cx="0" cy="365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4874840" y="3146897"/>
            <a:ext cx="0" cy="365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6794128" y="3146897"/>
            <a:ext cx="274637" cy="365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6794128" y="2505547"/>
            <a:ext cx="366712" cy="1841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Food science: An interdisciplinary area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259632" y="4293096"/>
            <a:ext cx="7427168" cy="20928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/>
              <a:t>Food science is the discipline in which biology, chemistry, physical sciences and engineering are used to study: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/>
              <a:t>- The nature of foods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/>
              <a:t>- The causes of their deterioration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/>
              <a:t>- The principles underlying food processing </a:t>
            </a:r>
            <a:r>
              <a:rPr lang="en-US" sz="2000" i="1">
                <a:latin typeface="Arial"/>
                <a:cs typeface="Arial"/>
              </a:rPr>
              <a:t>→ </a:t>
            </a:r>
            <a:r>
              <a:rPr lang="en-US" sz="2000" i="1"/>
              <a:t>Technology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0895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0" name="Rectangle 4" descr="Parchment"/>
          <p:cNvSpPr>
            <a:spLocks noChangeArrowheads="1"/>
          </p:cNvSpPr>
          <p:nvPr/>
        </p:nvSpPr>
        <p:spPr bwMode="gray">
          <a:xfrm>
            <a:off x="3794323" y="3004186"/>
            <a:ext cx="2178050" cy="3134196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3296" tIns="46648" rIns="93296" bIns="46648" anchor="ctr"/>
          <a:lstStyle/>
          <a:p>
            <a:pPr algn="ctr" defTabSz="933450" eaLnBrk="1" hangingPunct="1">
              <a:lnSpc>
                <a:spcPct val="90000"/>
              </a:lnSpc>
              <a:buSzPct val="120000"/>
            </a:pPr>
            <a:endParaRPr lang="fr-FR" sz="6100">
              <a:solidFill>
                <a:schemeClr val="tx2"/>
              </a:solidFill>
            </a:endParaRPr>
          </a:p>
        </p:txBody>
      </p:sp>
      <p:sp>
        <p:nvSpPr>
          <p:cNvPr id="618501" name="Rectangle 5" descr="Parchment"/>
          <p:cNvSpPr>
            <a:spLocks noChangeArrowheads="1"/>
          </p:cNvSpPr>
          <p:nvPr/>
        </p:nvSpPr>
        <p:spPr bwMode="gray">
          <a:xfrm>
            <a:off x="6415856" y="3016886"/>
            <a:ext cx="2176462" cy="3122054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3296" tIns="46648" rIns="93296" bIns="46648" anchor="ctr"/>
          <a:lstStyle/>
          <a:p>
            <a:pPr algn="ctr" defTabSz="933450" eaLnBrk="1" hangingPunct="1">
              <a:lnSpc>
                <a:spcPct val="90000"/>
              </a:lnSpc>
              <a:buSzPct val="120000"/>
            </a:pPr>
            <a:endParaRPr lang="fr-FR" sz="6100">
              <a:solidFill>
                <a:schemeClr val="tx2"/>
              </a:solidFill>
            </a:endParaRPr>
          </a:p>
        </p:txBody>
      </p:sp>
      <p:sp>
        <p:nvSpPr>
          <p:cNvPr id="618502" name="Rectangle 6" descr="Parchment"/>
          <p:cNvSpPr>
            <a:spLocks noChangeArrowheads="1"/>
          </p:cNvSpPr>
          <p:nvPr/>
        </p:nvSpPr>
        <p:spPr bwMode="gray">
          <a:xfrm>
            <a:off x="1390277" y="3009897"/>
            <a:ext cx="2008188" cy="314213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3296" tIns="46648" rIns="93296" bIns="46648" anchor="ctr"/>
          <a:lstStyle/>
          <a:p>
            <a:pPr algn="ctr" defTabSz="933450" eaLnBrk="1" hangingPunct="1">
              <a:lnSpc>
                <a:spcPct val="90000"/>
              </a:lnSpc>
              <a:buSzPct val="120000"/>
            </a:pPr>
            <a:endParaRPr lang="fr-FR" sz="6100">
              <a:solidFill>
                <a:schemeClr val="tx2"/>
              </a:solidFill>
            </a:endParaRPr>
          </a:p>
        </p:txBody>
      </p:sp>
      <p:pic>
        <p:nvPicPr>
          <p:cNvPr id="618503" name="Picture 2" descr="npo000037"/>
          <p:cNvPicPr>
            <a:picLocks noChangeAspect="1" noChangeArrowheads="1"/>
          </p:cNvPicPr>
          <p:nvPr/>
        </p:nvPicPr>
        <p:blipFill>
          <a:blip r:embed="rId4" cstate="print"/>
          <a:srcRect l="5646" b="16470"/>
          <a:stretch>
            <a:fillRect/>
          </a:stretch>
        </p:blipFill>
        <p:spPr bwMode="auto">
          <a:xfrm>
            <a:off x="6707262" y="1335724"/>
            <a:ext cx="1320800" cy="1604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618504" name="Picture 3" descr="npo000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8185" y="1348424"/>
            <a:ext cx="1346200" cy="1581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6480943" y="3066099"/>
            <a:ext cx="219551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Well-being Matters</a:t>
            </a:r>
            <a:br>
              <a:rPr lang="en-US" sz="1200">
                <a:solidFill>
                  <a:srgbClr val="037B03"/>
                </a:solidFill>
              </a:rPr>
            </a:b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Achieve better   </a:t>
            </a: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performance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To look good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To get and  keep   </a:t>
            </a: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 balance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To stay  free of diseases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To minimize the effect   </a:t>
            </a: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        of ageing/ prevent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rgbClr val="037B03"/>
                </a:solidFill>
              </a:rPr>
              <a:t>The green season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rgbClr val="037B03"/>
              </a:solidFill>
            </a:endParaRPr>
          </a:p>
        </p:txBody>
      </p:sp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1404565" y="3078159"/>
            <a:ext cx="2057400" cy="308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Lifestyle </a:t>
            </a:r>
            <a:r>
              <a:rPr lang="en-US" sz="1200" err="1">
                <a:solidFill>
                  <a:schemeClr val="tx2"/>
                </a:solidFill>
              </a:rPr>
              <a:t>Redefiniton</a:t>
            </a: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No time to sit down but want the experience</a:t>
            </a:r>
          </a:p>
          <a:p>
            <a:pPr marL="292100" lvl="1"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Easier, Faster and Disposable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Leave more time</a:t>
            </a: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for work or leisure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Less hassle, no mess</a:t>
            </a:r>
          </a:p>
          <a:p>
            <a:pPr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marL="292100" lvl="1"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Men and Women roles mixed</a:t>
            </a:r>
          </a:p>
          <a:p>
            <a:pPr marL="292100" lvl="1" defTabSz="912813">
              <a:lnSpc>
                <a:spcPct val="90000"/>
              </a:lnSpc>
            </a:pPr>
            <a:endParaRPr lang="en-US" sz="1200">
              <a:solidFill>
                <a:schemeClr val="tx2"/>
              </a:solidFill>
            </a:endParaRPr>
          </a:p>
          <a:p>
            <a:pPr defTabSz="912813">
              <a:lnSpc>
                <a:spcPct val="90000"/>
              </a:lnSpc>
            </a:pPr>
            <a:r>
              <a:rPr lang="en-US" sz="1200">
                <a:solidFill>
                  <a:schemeClr val="tx2"/>
                </a:solidFill>
              </a:rPr>
              <a:t>Slow Cooking made fast and easy</a:t>
            </a:r>
          </a:p>
        </p:txBody>
      </p:sp>
      <p:sp>
        <p:nvSpPr>
          <p:cNvPr id="618508" name="Text Box 12"/>
          <p:cNvSpPr txBox="1">
            <a:spLocks noChangeArrowheads="1"/>
          </p:cNvSpPr>
          <p:nvPr/>
        </p:nvSpPr>
        <p:spPr bwMode="auto">
          <a:xfrm>
            <a:off x="3805435" y="3064511"/>
            <a:ext cx="23288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Satisfying the 5 Senses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Guilt- Free Indulgence       	Emotional compensation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for stress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Mass - Luxury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Individualism - Homing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Worldly tastes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Increased willingness to       	experiment with ethnic</a:t>
            </a: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endParaRPr lang="en-US" sz="1200">
              <a:solidFill>
                <a:srgbClr val="CC6600"/>
              </a:solidFill>
            </a:endParaRPr>
          </a:p>
          <a:p>
            <a:pPr defTabSz="912813">
              <a:lnSpc>
                <a:spcPct val="90000"/>
              </a:lnSpc>
              <a:tabLst>
                <a:tab pos="193675" algn="l"/>
              </a:tabLst>
            </a:pPr>
            <a:r>
              <a:rPr lang="en-US" sz="1200">
                <a:solidFill>
                  <a:srgbClr val="CC6600"/>
                </a:solidFill>
              </a:rPr>
              <a:t>	Artisanal Varieties</a:t>
            </a:r>
            <a:endParaRPr lang="en-US" sz="1200" b="0">
              <a:solidFill>
                <a:srgbClr val="CC6600"/>
              </a:solidFill>
            </a:endParaRPr>
          </a:p>
        </p:txBody>
      </p:sp>
      <p:sp>
        <p:nvSpPr>
          <p:cNvPr id="618509" name="Text Box 13"/>
          <p:cNvSpPr txBox="1">
            <a:spLocks noChangeArrowheads="1"/>
          </p:cNvSpPr>
          <p:nvPr/>
        </p:nvSpPr>
        <p:spPr bwMode="auto">
          <a:xfrm>
            <a:off x="3482216" y="6165304"/>
            <a:ext cx="2661029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algn="ctr" defTabSz="912813"/>
            <a:r>
              <a:rPr lang="fr-CH" sz="1400"/>
              <a:t>(</a:t>
            </a:r>
            <a:r>
              <a:rPr lang="fr-CH" sz="1400" i="1"/>
              <a:t>Source: </a:t>
            </a:r>
            <a:r>
              <a:rPr lang="fr-CH" sz="1400" i="1" err="1"/>
              <a:t>Datamonitor</a:t>
            </a:r>
            <a:r>
              <a:rPr lang="fr-CH" sz="1400" i="1"/>
              <a:t>, Reuters</a:t>
            </a:r>
            <a:r>
              <a:rPr lang="fr-CH" sz="1400"/>
              <a:t>)</a:t>
            </a:r>
            <a:endParaRPr lang="en-US" sz="1400"/>
          </a:p>
        </p:txBody>
      </p:sp>
      <p:pic>
        <p:nvPicPr>
          <p:cNvPr id="618510" name="Picture 9" descr="npo00003b"/>
          <p:cNvPicPr>
            <a:picLocks noChangeAspect="1" noChangeArrowheads="1"/>
          </p:cNvPicPr>
          <p:nvPr/>
        </p:nvPicPr>
        <p:blipFill>
          <a:blip r:embed="rId6" cstate="print"/>
          <a:srcRect l="35883" t="14882"/>
          <a:stretch>
            <a:fillRect/>
          </a:stretch>
        </p:blipFill>
        <p:spPr bwMode="auto">
          <a:xfrm>
            <a:off x="1726827" y="1342074"/>
            <a:ext cx="1412875" cy="1593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1412502" y="1929449"/>
            <a:ext cx="2039938" cy="4065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ctr" defTabSz="912813">
              <a:lnSpc>
                <a:spcPct val="110000"/>
              </a:lnSpc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Convenience</a:t>
            </a:r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12" name="Text Box 16"/>
          <p:cNvSpPr txBox="1">
            <a:spLocks noChangeArrowheads="1"/>
          </p:cNvSpPr>
          <p:nvPr/>
        </p:nvSpPr>
        <p:spPr bwMode="auto">
          <a:xfrm>
            <a:off x="3870523" y="1929449"/>
            <a:ext cx="2039937" cy="4065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ctr" defTabSz="912813">
              <a:lnSpc>
                <a:spcPct val="110000"/>
              </a:lnSpc>
            </a:pPr>
            <a:r>
              <a:rPr lang="en-U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Pleasure</a:t>
            </a:r>
            <a:endParaRPr lang="en-US" sz="2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13" name="Text Box 17"/>
          <p:cNvSpPr txBox="1">
            <a:spLocks noChangeArrowheads="1"/>
          </p:cNvSpPr>
          <p:nvPr/>
        </p:nvSpPr>
        <p:spPr bwMode="auto">
          <a:xfrm>
            <a:off x="6348487" y="1929449"/>
            <a:ext cx="2039937" cy="4065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algn="ctr" defTabSz="912813">
              <a:lnSpc>
                <a:spcPct val="110000"/>
              </a:lnSpc>
            </a:pPr>
            <a:r>
              <a:rPr 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Health</a:t>
            </a:r>
            <a:endParaRPr lang="en-US" sz="26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435608" y="274638"/>
            <a:ext cx="745687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Global consumer mega-trends contributing to quality of life</a:t>
            </a:r>
            <a:endParaRPr lang="en-GB" sz="280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419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35608" y="274638"/>
            <a:ext cx="77083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All 5 senses are key for consumer preference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4097-682E-4941-871A-80EA7DEA1FC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2859534" y="4865836"/>
            <a:ext cx="1568450" cy="1587500"/>
            <a:chOff x="1381" y="2729"/>
            <a:chExt cx="988" cy="1000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599" y="3498"/>
              <a:ext cx="4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>
                  <a:latin typeface="Comic Sans MS" pitchFamily="66" charset="0"/>
                </a:rPr>
                <a:t>taste</a:t>
              </a:r>
            </a:p>
          </p:txBody>
        </p:sp>
        <p:pic>
          <p:nvPicPr>
            <p:cNvPr id="21" name="Picture 6" descr="bouche4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381" y="2729"/>
              <a:ext cx="988" cy="728"/>
            </a:xfrm>
            <a:prstGeom prst="rect">
              <a:avLst/>
            </a:prstGeom>
            <a:noFill/>
          </p:spPr>
        </p:pic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2627957" y="3140969"/>
            <a:ext cx="1223963" cy="1655763"/>
            <a:chOff x="1893" y="1457"/>
            <a:chExt cx="771" cy="1043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076" y="2269"/>
              <a:ext cx="4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 err="1">
                  <a:latin typeface="Comic Sans MS" pitchFamily="66" charset="0"/>
                </a:rPr>
                <a:t>smell</a:t>
              </a:r>
              <a:endParaRPr lang="fr-FR" sz="1800" b="0">
                <a:latin typeface="Comic Sans MS" pitchFamily="66" charset="0"/>
              </a:endParaRPr>
            </a:p>
          </p:txBody>
        </p:sp>
        <p:pic>
          <p:nvPicPr>
            <p:cNvPr id="24" name="Picture 9" descr="ne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3" y="1457"/>
              <a:ext cx="771" cy="7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3895527" y="3140969"/>
            <a:ext cx="1252537" cy="1662113"/>
            <a:chOff x="1501" y="1481"/>
            <a:chExt cx="789" cy="1047"/>
          </a:xfrm>
        </p:grpSpPr>
        <p:pic>
          <p:nvPicPr>
            <p:cNvPr id="26" name="Picture 12" descr="oeil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" y="1481"/>
              <a:ext cx="616" cy="856"/>
            </a:xfrm>
            <a:prstGeom prst="rect">
              <a:avLst/>
            </a:prstGeom>
            <a:noFill/>
          </p:spPr>
        </p:pic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1501" y="2297"/>
              <a:ext cx="7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fr-FR" sz="1800" b="0" err="1">
                  <a:latin typeface="Comic Sans MS" pitchFamily="66" charset="0"/>
                </a:rPr>
                <a:t>sight</a:t>
              </a:r>
              <a:endParaRPr lang="fr-FR" sz="1800" b="0">
                <a:latin typeface="Comic Sans MS" pitchFamily="66" charset="0"/>
              </a:endParaRPr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1508150" y="4869160"/>
            <a:ext cx="1143000" cy="1581150"/>
            <a:chOff x="559" y="3296"/>
            <a:chExt cx="720" cy="996"/>
          </a:xfrm>
        </p:grpSpPr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673" y="4061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>
                  <a:latin typeface="Comic Sans MS" pitchFamily="66" charset="0"/>
                </a:rPr>
                <a:t>touch</a:t>
              </a:r>
            </a:p>
          </p:txBody>
        </p:sp>
        <p:pic>
          <p:nvPicPr>
            <p:cNvPr id="30" name="Picture 15" descr="main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9" y="3296"/>
              <a:ext cx="720" cy="72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1187624" y="3140968"/>
            <a:ext cx="1261712" cy="1656184"/>
            <a:chOff x="1115616" y="3140968"/>
            <a:chExt cx="1261712" cy="1656184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224186" y="4430440"/>
              <a:ext cx="971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2739" dir="12961642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1800" b="0" err="1">
                  <a:latin typeface="Comic Sans MS" pitchFamily="66" charset="0"/>
                </a:rPr>
                <a:t>hearing</a:t>
              </a:r>
              <a:endParaRPr lang="fr-FR" sz="1800" b="0">
                <a:latin typeface="Comic Sans MS" pitchFamily="66" charset="0"/>
              </a:endParaRPr>
            </a:p>
          </p:txBody>
        </p:sp>
        <p:pic>
          <p:nvPicPr>
            <p:cNvPr id="33" name="Picture 18" descr="oreille3"/>
            <p:cNvPicPr>
              <a:picLocks noChangeAspect="1" noChangeArrowheads="1"/>
            </p:cNvPicPr>
            <p:nvPr/>
          </p:nvPicPr>
          <p:blipFill>
            <a:blip r:embed="rId7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115616" y="3140968"/>
              <a:ext cx="1261712" cy="1252091"/>
            </a:xfrm>
            <a:prstGeom prst="rect">
              <a:avLst/>
            </a:prstGeom>
            <a:noFill/>
          </p:spPr>
        </p:pic>
      </p:grpSp>
      <p:graphicFrame>
        <p:nvGraphicFramePr>
          <p:cNvPr id="34" name="Object 20"/>
          <p:cNvGraphicFramePr>
            <a:graphicFrameLocks noChangeAspect="1"/>
          </p:cNvGraphicFramePr>
          <p:nvPr/>
        </p:nvGraphicFramePr>
        <p:xfrm>
          <a:off x="5364088" y="1189431"/>
          <a:ext cx="3672408" cy="516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895238" imgH="5477640" progId="">
                  <p:embed/>
                </p:oleObj>
              </mc:Choice>
              <mc:Fallback>
                <p:oleObj name="Photo Editor Photo" r:id="rId8" imgW="3895238" imgH="547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89431"/>
                        <a:ext cx="3672408" cy="516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C7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BFF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EF1A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1116111" y="1172344"/>
            <a:ext cx="3959945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0" err="1">
                <a:solidFill>
                  <a:srgbClr val="000000"/>
                </a:solidFill>
              </a:rPr>
              <a:t>Flavour</a:t>
            </a:r>
            <a:r>
              <a:rPr lang="en-US" b="0">
                <a:solidFill>
                  <a:srgbClr val="000000"/>
                </a:solidFill>
              </a:rPr>
              <a:t> is one of the most important criteria for consumer acceptance of foods.</a:t>
            </a:r>
            <a:r>
              <a:rPr lang="en-US">
                <a:solidFill>
                  <a:srgbClr val="000000"/>
                </a:solidFill>
              </a:rPr>
              <a:t> Being able to predict what customers will like is one of the (food) industry’s greatest ambitions</a:t>
            </a:r>
            <a:r>
              <a:rPr lang="en-US" b="0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“</a:t>
            </a:r>
            <a:endParaRPr lang="en-US" b="0">
              <a:solidFill>
                <a:srgbClr val="000000"/>
              </a:solidFill>
            </a:endParaRPr>
          </a:p>
          <a:p>
            <a:endParaRPr lang="en-US" sz="800">
              <a:solidFill>
                <a:srgbClr val="000000"/>
              </a:solidFill>
            </a:endParaRPr>
          </a:p>
          <a:p>
            <a:r>
              <a:rPr lang="en-US" sz="1400" i="1">
                <a:solidFill>
                  <a:srgbClr val="000000"/>
                </a:solidFill>
              </a:rPr>
              <a:t>(The Economist, 2002)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" name="Footer Placeholder 8"/>
          <p:cNvSpPr txBox="1">
            <a:spLocks/>
          </p:cNvSpPr>
          <p:nvPr/>
        </p:nvSpPr>
        <p:spPr>
          <a:xfrm>
            <a:off x="3908648" y="6525344"/>
            <a:ext cx="2895600" cy="32846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0 -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2300112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40253</TotalTime>
  <Words>2077</Words>
  <Application>Microsoft Macintosh PowerPoint</Application>
  <PresentationFormat>On-screen Show (4:3)</PresentationFormat>
  <Paragraphs>452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 Unicode MS</vt:lpstr>
      <vt:lpstr>SimSun</vt:lpstr>
      <vt:lpstr>Aptos</vt:lpstr>
      <vt:lpstr>Arial</vt:lpstr>
      <vt:lpstr>Arial Narrow</vt:lpstr>
      <vt:lpstr>Calibri</vt:lpstr>
      <vt:lpstr>Comic Sans MS</vt:lpstr>
      <vt:lpstr>Gill Sans MT</vt:lpstr>
      <vt:lpstr>Symbol</vt:lpstr>
      <vt:lpstr>Verdana</vt:lpstr>
      <vt:lpstr>Wingdings</vt:lpstr>
      <vt:lpstr>Wingdings 2</vt:lpstr>
      <vt:lpstr>Solstice</vt:lpstr>
      <vt:lpstr>1_Custom Design</vt:lpstr>
      <vt:lpstr>2_Custom Design</vt:lpstr>
      <vt:lpstr>Custom Design</vt:lpstr>
      <vt:lpstr>Photo Editor Photo</vt:lpstr>
      <vt:lpstr>Chemistry of Food Processes</vt:lpstr>
      <vt:lpstr>Organisational: ENG-435</vt:lpstr>
      <vt:lpstr>Semester programme 2025 – 1 </vt:lpstr>
      <vt:lpstr>Semester programme 2025 – 2 </vt:lpstr>
      <vt:lpstr>Group work</vt:lpstr>
      <vt:lpstr>Overall objectives of the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of the course</vt:lpstr>
      <vt:lpstr>PowerPoint Presentation</vt:lpstr>
      <vt:lpstr>Course feedback for continuous improvement – Thank you!</vt:lpstr>
    </vt:vector>
  </TitlesOfParts>
  <Company>Nestlé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RDBlankIm1</dc:creator>
  <cp:lastModifiedBy>Blank,Imre,Lausanne,Innovation, Technology and R&amp;D</cp:lastModifiedBy>
  <cp:revision>797</cp:revision>
  <cp:lastPrinted>2024-02-12T11:45:30Z</cp:lastPrinted>
  <dcterms:created xsi:type="dcterms:W3CDTF">2011-12-26T07:43:11Z</dcterms:created>
  <dcterms:modified xsi:type="dcterms:W3CDTF">2025-05-19T07:45:01Z</dcterms:modified>
</cp:coreProperties>
</file>